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6"/>
  </p:sldMasterIdLst>
  <p:notesMasterIdLst>
    <p:notesMasterId r:id="rId20"/>
  </p:notesMasterIdLst>
  <p:sldIdLst>
    <p:sldId id="273" r:id="rId7"/>
    <p:sldId id="274" r:id="rId8"/>
    <p:sldId id="266" r:id="rId9"/>
    <p:sldId id="275" r:id="rId10"/>
    <p:sldId id="276" r:id="rId11"/>
    <p:sldId id="277" r:id="rId12"/>
    <p:sldId id="278" r:id="rId13"/>
    <p:sldId id="282" r:id="rId14"/>
    <p:sldId id="279" r:id="rId15"/>
    <p:sldId id="280" r:id="rId16"/>
    <p:sldId id="281" r:id="rId17"/>
    <p:sldId id="283" r:id="rId18"/>
    <p:sldId id="284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4270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2523">
          <p15:clr>
            <a:srgbClr val="A4A3A4"/>
          </p15:clr>
        </p15:guide>
        <p15:guide id="8" orient="horz" pos="1661">
          <p15:clr>
            <a:srgbClr val="A4A3A4"/>
          </p15:clr>
        </p15:guide>
        <p15:guide id="9" orient="horz" pos="4065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80">
          <p15:clr>
            <a:srgbClr val="A4A3A4"/>
          </p15:clr>
        </p15:guide>
        <p15:guide id="13" pos="4332" userDrawn="1">
          <p15:clr>
            <a:srgbClr val="A4A3A4"/>
          </p15:clr>
        </p15:guide>
        <p15:guide id="14" pos="5692">
          <p15:clr>
            <a:srgbClr val="A4A3A4"/>
          </p15:clr>
        </p15:guide>
        <p15:guide id="15" pos="4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2F0"/>
    <a:srgbClr val="0091A5"/>
    <a:srgbClr val="3C3C41"/>
    <a:srgbClr val="005541"/>
    <a:srgbClr val="2D962D"/>
    <a:srgbClr val="959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72703" autoAdjust="0"/>
  </p:normalViewPr>
  <p:slideViewPr>
    <p:cSldViewPr>
      <p:cViewPr varScale="1">
        <p:scale>
          <a:sx n="56" d="100"/>
          <a:sy n="56" d="100"/>
        </p:scale>
        <p:origin x="1458" y="72"/>
      </p:cViewPr>
      <p:guideLst>
        <p:guide orient="horz" pos="2160"/>
        <p:guide orient="horz" pos="300"/>
        <p:guide orient="horz" pos="1071"/>
        <p:guide orient="horz" pos="1253"/>
        <p:guide orient="horz" pos="4270"/>
        <p:guide orient="horz" pos="935"/>
        <p:guide orient="horz" pos="2523"/>
        <p:guide orient="horz" pos="1661"/>
        <p:guide orient="horz" pos="4065"/>
        <p:guide pos="204"/>
        <p:guide pos="5556"/>
        <p:guide pos="2880"/>
        <p:guide pos="4332"/>
        <p:guide pos="5692"/>
        <p:guide pos="43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58BCB-96AE-480E-B950-B38D6A9DA677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E6A4-55B7-42F1-9F58-6BBDBC7E9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250825"/>
            <a:ext cx="4440237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4"/>
            <a:ext cx="5388610" cy="3884861"/>
          </a:xfrm>
        </p:spPr>
        <p:txBody>
          <a:bodyPr/>
          <a:lstStyle/>
          <a:p>
            <a:endParaRPr lang="en-GB" sz="1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4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Plaon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Chlefydau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***Beth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dysgwyr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ddeall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plaon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chlefydau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Ymysg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chlefydau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fygythiad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marwol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gwyfyn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elwir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Ymdeithiwr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Cyflwynwyd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Ymdeithiwr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Brydain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gyntaf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ddamwain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eraill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larfau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lindys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Ymdeithiwr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beryglus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ogystal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ddrwg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iechyd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anifeiliaid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  <a:p>
            <a:r>
              <a:rPr lang="en-GB" dirty="0"/>
              <a:t>Y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hawsaf</a:t>
            </a:r>
            <a:r>
              <a:rPr lang="en-GB" dirty="0"/>
              <a:t> o </a:t>
            </a:r>
            <a:r>
              <a:rPr lang="en-GB" dirty="0" err="1"/>
              <a:t>adnabod</a:t>
            </a:r>
            <a:r>
              <a:rPr lang="en-GB" dirty="0"/>
              <a:t> lindys </a:t>
            </a:r>
            <a:r>
              <a:rPr lang="en-GB" dirty="0" err="1"/>
              <a:t>gwyfyn</a:t>
            </a:r>
            <a:r>
              <a:rPr lang="en-GB" dirty="0"/>
              <a:t> </a:t>
            </a:r>
            <a:r>
              <a:rPr lang="en-GB" dirty="0" err="1"/>
              <a:t>Ymdeithiwr</a:t>
            </a:r>
            <a:r>
              <a:rPr lang="en-GB" dirty="0"/>
              <a:t> y </a:t>
            </a:r>
            <a:r>
              <a:rPr lang="en-GB" dirty="0" err="1"/>
              <a:t>Derw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harfer</a:t>
            </a:r>
            <a:r>
              <a:rPr lang="en-GB" dirty="0"/>
              <a:t> </a:t>
            </a:r>
            <a:r>
              <a:rPr lang="en-GB" dirty="0" err="1"/>
              <a:t>nodweddiadol</a:t>
            </a:r>
            <a:r>
              <a:rPr lang="en-GB" dirty="0"/>
              <a:t> o </a:t>
            </a:r>
            <a:r>
              <a:rPr lang="en-GB" dirty="0" err="1"/>
              <a:t>symud</a:t>
            </a:r>
            <a:r>
              <a:rPr lang="en-GB" dirty="0"/>
              <a:t> o </a:t>
            </a:r>
            <a:r>
              <a:rPr lang="en-GB" dirty="0" err="1"/>
              <a:t>gwmpas</a:t>
            </a:r>
            <a:r>
              <a:rPr lang="en-GB" dirty="0"/>
              <a:t>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diwedd</a:t>
            </a:r>
            <a:r>
              <a:rPr lang="en-GB" dirty="0"/>
              <a:t> y </a:t>
            </a:r>
            <a:r>
              <a:rPr lang="en-GB" dirty="0" err="1"/>
              <a:t>gwanwyn</a:t>
            </a:r>
            <a:r>
              <a:rPr lang="en-GB" dirty="0"/>
              <a:t> a </a:t>
            </a:r>
            <a:r>
              <a:rPr lang="en-GB" dirty="0" err="1"/>
              <a:t>dechrau’r</a:t>
            </a:r>
            <a:r>
              <a:rPr lang="en-GB" dirty="0"/>
              <a:t> </a:t>
            </a:r>
            <a:r>
              <a:rPr lang="en-GB" dirty="0" err="1"/>
              <a:t>haf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‘</a:t>
            </a:r>
            <a:r>
              <a:rPr lang="en-GB" dirty="0" err="1"/>
              <a:t>gorymdaith</a:t>
            </a:r>
            <a:r>
              <a:rPr lang="en-GB" dirty="0"/>
              <a:t>’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thrwyn</a:t>
            </a:r>
            <a:r>
              <a:rPr lang="en-GB" dirty="0"/>
              <a:t> un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cyffwrdd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chynffon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o’i</a:t>
            </a:r>
            <a:r>
              <a:rPr lang="en-GB" dirty="0"/>
              <a:t> </a:t>
            </a:r>
            <a:r>
              <a:rPr lang="en-GB" dirty="0" err="1"/>
              <a:t>flaen</a:t>
            </a:r>
            <a:r>
              <a:rPr lang="en-GB" dirty="0"/>
              <a:t>. </a:t>
            </a:r>
            <a:r>
              <a:rPr lang="en-GB" dirty="0" err="1"/>
              <a:t>Dyma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ennill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enw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Bydd</a:t>
            </a:r>
            <a:r>
              <a:rPr lang="en-GB" dirty="0"/>
              <a:t> y lindys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adeiladu</a:t>
            </a:r>
            <a:r>
              <a:rPr lang="en-GB" dirty="0"/>
              <a:t> </a:t>
            </a:r>
            <a:r>
              <a:rPr lang="en-GB" dirty="0" err="1"/>
              <a:t>nythod</a:t>
            </a:r>
            <a:r>
              <a:rPr lang="en-GB" dirty="0"/>
              <a:t> </a:t>
            </a:r>
            <a:r>
              <a:rPr lang="en-GB" dirty="0" err="1"/>
              <a:t>gwe</a:t>
            </a:r>
            <a:r>
              <a:rPr lang="en-GB" dirty="0"/>
              <a:t> </a:t>
            </a:r>
            <a:r>
              <a:rPr lang="en-GB" dirty="0" err="1"/>
              <a:t>gwyn</a:t>
            </a:r>
            <a:r>
              <a:rPr lang="en-GB" dirty="0"/>
              <a:t>, </a:t>
            </a:r>
            <a:r>
              <a:rPr lang="en-GB" dirty="0" err="1"/>
              <a:t>sidanaidd</a:t>
            </a:r>
            <a:r>
              <a:rPr lang="en-GB" dirty="0"/>
              <a:t> </a:t>
            </a:r>
            <a:r>
              <a:rPr lang="en-GB" dirty="0" err="1"/>
              <a:t>trawiadol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foncyffion</a:t>
            </a:r>
            <a:r>
              <a:rPr lang="en-GB" dirty="0"/>
              <a:t> a </a:t>
            </a:r>
            <a:r>
              <a:rPr lang="en-GB" dirty="0" err="1"/>
              <a:t>changhennau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derw</a:t>
            </a:r>
            <a:r>
              <a:rPr lang="en-GB" dirty="0"/>
              <a:t>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byth</a:t>
            </a:r>
            <a:r>
              <a:rPr lang="en-GB" dirty="0"/>
              <a:t> </a:t>
            </a:r>
            <a:r>
              <a:rPr lang="en-GB" dirty="0" err="1"/>
              <a:t>ymhlith</a:t>
            </a:r>
            <a:r>
              <a:rPr lang="en-GB" dirty="0"/>
              <a:t> y </a:t>
            </a:r>
            <a:r>
              <a:rPr lang="en-GB" dirty="0" err="1"/>
              <a:t>dail</a:t>
            </a:r>
            <a:r>
              <a:rPr lang="en-GB" dirty="0"/>
              <a:t>.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gadael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hôl</a:t>
            </a:r>
            <a:r>
              <a:rPr lang="en-GB" dirty="0"/>
              <a:t> </a:t>
            </a:r>
            <a:r>
              <a:rPr lang="en-GB" dirty="0" err="1"/>
              <a:t>gwyn</a:t>
            </a:r>
            <a:r>
              <a:rPr lang="en-GB" dirty="0"/>
              <a:t>, </a:t>
            </a:r>
            <a:r>
              <a:rPr lang="en-GB" dirty="0" err="1"/>
              <a:t>sidanaidd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boncyffion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brigau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ddechrau’r</a:t>
            </a:r>
            <a:r>
              <a:rPr lang="en-GB" dirty="0"/>
              <a:t> </a:t>
            </a:r>
            <a:r>
              <a:rPr lang="en-GB" dirty="0" err="1"/>
              <a:t>haf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poblogaeth</a:t>
            </a:r>
            <a:r>
              <a:rPr lang="en-GB" dirty="0"/>
              <a:t> </a:t>
            </a:r>
            <a:r>
              <a:rPr lang="en-GB" dirty="0" err="1"/>
              <a:t>fawr</a:t>
            </a:r>
            <a:r>
              <a:rPr lang="en-GB" dirty="0"/>
              <a:t> o lindys </a:t>
            </a:r>
            <a:r>
              <a:rPr lang="en-GB" dirty="0" err="1"/>
              <a:t>mewn</a:t>
            </a:r>
            <a:r>
              <a:rPr lang="en-GB" dirty="0"/>
              <a:t> un man, gallant </a:t>
            </a:r>
            <a:r>
              <a:rPr lang="en-GB" dirty="0" err="1"/>
              <a:t>fwyta</a:t>
            </a:r>
            <a:r>
              <a:rPr lang="en-GB" dirty="0"/>
              <a:t> </a:t>
            </a:r>
            <a:r>
              <a:rPr lang="en-GB" dirty="0" err="1"/>
              <a:t>holl</a:t>
            </a:r>
            <a:r>
              <a:rPr lang="en-GB" dirty="0"/>
              <a:t> </a:t>
            </a:r>
            <a:r>
              <a:rPr lang="en-GB" dirty="0" err="1"/>
              <a:t>ddail</a:t>
            </a:r>
            <a:r>
              <a:rPr lang="en-GB" dirty="0"/>
              <a:t> </a:t>
            </a:r>
            <a:r>
              <a:rPr lang="en-GB" dirty="0" err="1"/>
              <a:t>derwen</a:t>
            </a:r>
            <a:r>
              <a:rPr lang="en-GB" dirty="0"/>
              <a:t>. 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gadael</a:t>
            </a:r>
            <a:r>
              <a:rPr lang="en-GB" dirty="0"/>
              <a:t> y </a:t>
            </a:r>
            <a:r>
              <a:rPr lang="en-GB" dirty="0" err="1"/>
              <a:t>goeden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agored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ymosodiad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blaon</a:t>
            </a:r>
            <a:r>
              <a:rPr lang="en-GB" dirty="0"/>
              <a:t> a </a:t>
            </a:r>
            <a:r>
              <a:rPr lang="en-GB" dirty="0" err="1"/>
              <a:t>chlefydau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,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llai</a:t>
            </a:r>
            <a:r>
              <a:rPr lang="en-GB" dirty="0"/>
              <a:t> </a:t>
            </a:r>
            <a:r>
              <a:rPr lang="en-GB" dirty="0" err="1"/>
              <a:t>tebygol</a:t>
            </a:r>
            <a:r>
              <a:rPr lang="en-GB" dirty="0"/>
              <a:t> o </a:t>
            </a:r>
            <a:r>
              <a:rPr lang="en-GB" dirty="0" err="1"/>
              <a:t>allu</a:t>
            </a:r>
            <a:r>
              <a:rPr lang="en-GB" dirty="0"/>
              <a:t> </a:t>
            </a:r>
            <a:r>
              <a:rPr lang="en-GB" dirty="0" err="1"/>
              <a:t>gwrthsefyll</a:t>
            </a:r>
            <a:r>
              <a:rPr lang="en-GB" dirty="0"/>
              <a:t> </a:t>
            </a:r>
            <a:r>
              <a:rPr lang="en-GB" dirty="0" err="1"/>
              <a:t>digwyddiadau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 </a:t>
            </a:r>
            <a:r>
              <a:rPr lang="en-GB" dirty="0" err="1"/>
              <a:t>drwg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sychder</a:t>
            </a:r>
            <a:r>
              <a:rPr lang="en-GB" dirty="0"/>
              <a:t> a </a:t>
            </a:r>
            <a:r>
              <a:rPr lang="en-GB" dirty="0" err="1"/>
              <a:t>llifogydd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Gall </a:t>
            </a:r>
            <a:r>
              <a:rPr lang="en-GB" dirty="0" err="1"/>
              <a:t>pobl</a:t>
            </a:r>
            <a:r>
              <a:rPr lang="en-GB" dirty="0"/>
              <a:t> ac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ddioddef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gwyfyn</a:t>
            </a:r>
            <a:r>
              <a:rPr lang="en-GB" dirty="0"/>
              <a:t> </a:t>
            </a:r>
            <a:r>
              <a:rPr lang="en-GB" dirty="0" err="1"/>
              <a:t>Ymdeithiwr</a:t>
            </a:r>
            <a:r>
              <a:rPr lang="en-GB" dirty="0"/>
              <a:t> y </a:t>
            </a:r>
            <a:r>
              <a:rPr lang="en-GB" dirty="0" err="1"/>
              <a:t>Derw</a:t>
            </a:r>
            <a:r>
              <a:rPr lang="en-GB" dirty="0"/>
              <a:t> o </a:t>
            </a:r>
            <a:r>
              <a:rPr lang="en-GB" dirty="0" err="1"/>
              <a:t>gwmpas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blew </a:t>
            </a:r>
            <a:r>
              <a:rPr lang="en-GB" dirty="0" err="1"/>
              <a:t>bach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lindys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sylwedd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llidus</a:t>
            </a:r>
            <a:r>
              <a:rPr lang="en-GB" dirty="0"/>
              <a:t>. Gall </a:t>
            </a:r>
            <a:r>
              <a:rPr lang="en-GB" dirty="0" err="1"/>
              <a:t>achosi</a:t>
            </a:r>
            <a:r>
              <a:rPr lang="en-GB" dirty="0"/>
              <a:t> </a:t>
            </a:r>
            <a:r>
              <a:rPr lang="en-GB" dirty="0" err="1"/>
              <a:t>brech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cosi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groen</a:t>
            </a:r>
            <a:r>
              <a:rPr lang="en-GB" dirty="0"/>
              <a:t>,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llai</a:t>
            </a:r>
            <a:r>
              <a:rPr lang="en-GB" dirty="0"/>
              <a:t> </a:t>
            </a:r>
            <a:r>
              <a:rPr lang="en-GB" dirty="0" err="1"/>
              <a:t>aml</a:t>
            </a:r>
            <a:r>
              <a:rPr lang="en-GB" dirty="0"/>
              <a:t>, </a:t>
            </a:r>
            <a:r>
              <a:rPr lang="en-GB" dirty="0" err="1"/>
              <a:t>dolur</a:t>
            </a:r>
            <a:r>
              <a:rPr lang="en-GB" dirty="0"/>
              <a:t> </a:t>
            </a:r>
            <a:r>
              <a:rPr lang="en-GB" dirty="0" err="1"/>
              <a:t>gwddf</a:t>
            </a:r>
            <a:r>
              <a:rPr lang="en-GB" dirty="0"/>
              <a:t>, </a:t>
            </a:r>
            <a:r>
              <a:rPr lang="en-GB" dirty="0" err="1"/>
              <a:t>anawsterau</a:t>
            </a:r>
            <a:r>
              <a:rPr lang="en-GB" dirty="0"/>
              <a:t> </a:t>
            </a:r>
            <a:r>
              <a:rPr lang="en-GB" dirty="0" err="1"/>
              <a:t>anadlu</a:t>
            </a:r>
            <a:r>
              <a:rPr lang="en-GB" dirty="0"/>
              <a:t> a </a:t>
            </a:r>
            <a:r>
              <a:rPr lang="en-GB" dirty="0" err="1"/>
              <a:t>phroblemau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llygaid</a:t>
            </a:r>
            <a:r>
              <a:rPr lang="en-GB" dirty="0"/>
              <a:t>. Gall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ddigwydd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gyswllt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nyth</a:t>
            </a:r>
            <a:r>
              <a:rPr lang="en-GB" dirty="0"/>
              <a:t> </a:t>
            </a:r>
            <a:r>
              <a:rPr lang="en-GB" dirty="0" err="1"/>
              <a:t>neu’r</a:t>
            </a:r>
            <a:r>
              <a:rPr lang="en-GB" dirty="0"/>
              <a:t> lindys </a:t>
            </a:r>
            <a:r>
              <a:rPr lang="en-GB" dirty="0" err="1"/>
              <a:t>drwy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cyffwrdd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blew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chwythu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awel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Cynefin</a:t>
            </a:r>
            <a:r>
              <a:rPr lang="en-GB" dirty="0"/>
              <a:t> </a:t>
            </a:r>
            <a:r>
              <a:rPr lang="en-GB" dirty="0" err="1"/>
              <a:t>naturiol</a:t>
            </a:r>
            <a:r>
              <a:rPr lang="en-GB" dirty="0"/>
              <a:t> </a:t>
            </a:r>
            <a:r>
              <a:rPr lang="en-GB" dirty="0" err="1"/>
              <a:t>Ymdeithiwr</a:t>
            </a:r>
            <a:r>
              <a:rPr lang="en-GB" dirty="0"/>
              <a:t> y </a:t>
            </a:r>
            <a:r>
              <a:rPr lang="en-GB" dirty="0" err="1"/>
              <a:t>Derw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de </a:t>
            </a:r>
            <a:r>
              <a:rPr lang="en-GB" dirty="0" err="1"/>
              <a:t>Ewrop</a:t>
            </a:r>
            <a:r>
              <a:rPr lang="en-GB" dirty="0"/>
              <a:t>,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ysglyfaethwyr</a:t>
            </a:r>
            <a:r>
              <a:rPr lang="en-GB" dirty="0"/>
              <a:t> a </a:t>
            </a:r>
            <a:r>
              <a:rPr lang="en-GB" dirty="0" err="1"/>
              <a:t>ffactorau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cyfyngu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niferoedd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lleihau’i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. </a:t>
            </a:r>
            <a:r>
              <a:rPr lang="en-GB" dirty="0" err="1"/>
              <a:t>Ond</a:t>
            </a:r>
            <a:r>
              <a:rPr lang="en-GB" dirty="0"/>
              <a:t>,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chymorth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planhigion</a:t>
            </a:r>
            <a:r>
              <a:rPr lang="en-GB" dirty="0"/>
              <a:t>, </a:t>
            </a:r>
            <a:r>
              <a:rPr lang="en-GB" dirty="0" err="1"/>
              <a:t>mae’i</a:t>
            </a:r>
            <a:r>
              <a:rPr lang="en-GB" dirty="0"/>
              <a:t> </a:t>
            </a:r>
            <a:r>
              <a:rPr lang="en-GB" dirty="0" err="1"/>
              <a:t>leoliad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ymestyn</a:t>
            </a:r>
            <a:r>
              <a:rPr lang="en-GB" dirty="0"/>
              <a:t> </a:t>
            </a:r>
            <a:r>
              <a:rPr lang="en-GB" dirty="0" err="1"/>
              <a:t>tua’r</a:t>
            </a:r>
            <a:r>
              <a:rPr lang="en-GB" dirty="0"/>
              <a:t> </a:t>
            </a:r>
            <a:r>
              <a:rPr lang="en-GB" dirty="0" err="1"/>
              <a:t>gogledd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20 </a:t>
            </a:r>
            <a:r>
              <a:rPr lang="en-GB" dirty="0" err="1"/>
              <a:t>mlynedd</a:t>
            </a:r>
            <a:r>
              <a:rPr lang="en-GB" dirty="0"/>
              <a:t> </a:t>
            </a:r>
            <a:r>
              <a:rPr lang="en-GB" dirty="0" err="1"/>
              <a:t>ddiwethaf</a:t>
            </a:r>
            <a:r>
              <a:rPr lang="en-GB" dirty="0"/>
              <a:t>. </a:t>
            </a:r>
            <a:r>
              <a:rPr lang="en-GB" dirty="0" err="1"/>
              <a:t>Dydy</a:t>
            </a:r>
            <a:r>
              <a:rPr lang="en-GB" dirty="0"/>
              <a:t> </a:t>
            </a:r>
            <a:r>
              <a:rPr lang="en-GB" dirty="0" err="1"/>
              <a:t>Ymdeithiwr</a:t>
            </a:r>
            <a:r>
              <a:rPr lang="en-GB" dirty="0"/>
              <a:t> y </a:t>
            </a:r>
            <a:r>
              <a:rPr lang="en-GB" dirty="0" err="1"/>
              <a:t>Derw</a:t>
            </a:r>
            <a:r>
              <a:rPr lang="en-GB" dirty="0"/>
              <a:t> </a:t>
            </a:r>
            <a:r>
              <a:rPr lang="en-GB" dirty="0" err="1"/>
              <a:t>ddim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cyrraedd</a:t>
            </a:r>
            <a:r>
              <a:rPr lang="en-GB" dirty="0"/>
              <a:t> </a:t>
            </a:r>
            <a:r>
              <a:rPr lang="en-GB" dirty="0" err="1"/>
              <a:t>Cymru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/>
              <a:t>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hen </a:t>
            </a:r>
            <a:r>
              <a:rPr lang="en-GB" dirty="0" err="1"/>
              <a:t>sefydlu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Llundain</a:t>
            </a:r>
            <a:r>
              <a:rPr lang="en-GB" dirty="0"/>
              <a:t> a de-</a:t>
            </a:r>
            <a:r>
              <a:rPr lang="en-GB" dirty="0" err="1"/>
              <a:t>ddwyrain</a:t>
            </a:r>
            <a:r>
              <a:rPr lang="en-GB" dirty="0"/>
              <a:t> </a:t>
            </a:r>
            <a:r>
              <a:rPr lang="en-GB" dirty="0" err="1"/>
              <a:t>Lloegr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1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Mae </a:t>
            </a:r>
            <a:r>
              <a:rPr lang="en-GB" b="1" dirty="0" err="1"/>
              <a:t>Dirywiad</a:t>
            </a:r>
            <a:r>
              <a:rPr lang="en-GB" b="1" dirty="0"/>
              <a:t> </a:t>
            </a:r>
            <a:r>
              <a:rPr lang="en-GB" b="1" dirty="0" err="1"/>
              <a:t>Sydyn</a:t>
            </a:r>
            <a:r>
              <a:rPr lang="en-GB" b="1" dirty="0"/>
              <a:t> y Deri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effeithio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</a:t>
            </a:r>
            <a:r>
              <a:rPr lang="en-GB" b="0" dirty="0" err="1"/>
              <a:t>ddwy</a:t>
            </a:r>
            <a:r>
              <a:rPr lang="en-GB" b="0" dirty="0"/>
              <a:t> </a:t>
            </a:r>
            <a:r>
              <a:rPr lang="en-GB" b="0" dirty="0" err="1"/>
              <a:t>rywogaeth</a:t>
            </a:r>
            <a:r>
              <a:rPr lang="en-GB" b="0" dirty="0"/>
              <a:t> </a:t>
            </a:r>
            <a:r>
              <a:rPr lang="en-GB" b="0" dirty="0" err="1"/>
              <a:t>frodorol</a:t>
            </a:r>
            <a:r>
              <a:rPr lang="en-GB" b="0" dirty="0"/>
              <a:t> </a:t>
            </a:r>
            <a:r>
              <a:rPr lang="en-GB" b="0" dirty="0" err="1"/>
              <a:t>Prydain</a:t>
            </a:r>
            <a:r>
              <a:rPr lang="en-GB" b="0" dirty="0"/>
              <a:t>,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di-goes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petraea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goesynnog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Tueddir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aeddfed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hŷn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dirywiad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ffurf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gwaedu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ddiferion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hylif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tywyll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holltau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rhisgl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canghennau’r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dirywiad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nghyflwr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heffeithio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mlynedd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amlwg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gyntaf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Llwydni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blodiog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Gorchudd</a:t>
            </a:r>
            <a:r>
              <a:rPr lang="en-GB" dirty="0"/>
              <a:t> </a:t>
            </a:r>
            <a:r>
              <a:rPr lang="en-GB" dirty="0" err="1"/>
              <a:t>gwyn</a:t>
            </a:r>
            <a:r>
              <a:rPr lang="en-GB" dirty="0"/>
              <a:t>,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powdr</a:t>
            </a:r>
            <a:r>
              <a:rPr lang="en-GB" dirty="0"/>
              <a:t>, </a:t>
            </a:r>
            <a:r>
              <a:rPr lang="en-GB" dirty="0" err="1"/>
              <a:t>ffwngaidd</a:t>
            </a:r>
            <a:r>
              <a:rPr lang="en-GB" dirty="0"/>
              <a:t> a </a:t>
            </a:r>
            <a:r>
              <a:rPr lang="en-GB" dirty="0" err="1"/>
              <a:t>welir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ddail</a:t>
            </a:r>
            <a:r>
              <a:rPr lang="en-GB" dirty="0"/>
              <a:t> (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arfer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arwyneb</a:t>
            </a:r>
            <a:r>
              <a:rPr lang="en-GB" dirty="0"/>
              <a:t> </a:t>
            </a:r>
            <a:r>
              <a:rPr lang="en-GB" dirty="0" err="1"/>
              <a:t>uchaf</a:t>
            </a:r>
            <a:r>
              <a:rPr lang="en-GB" dirty="0"/>
              <a:t>), </a:t>
            </a:r>
            <a:r>
              <a:rPr lang="en-GB" dirty="0" err="1"/>
              <a:t>coesau</a:t>
            </a:r>
            <a:r>
              <a:rPr lang="en-GB" dirty="0"/>
              <a:t>, </a:t>
            </a:r>
            <a:r>
              <a:rPr lang="en-GB" dirty="0" err="1"/>
              <a:t>blagur</a:t>
            </a:r>
            <a:r>
              <a:rPr lang="en-GB" dirty="0"/>
              <a:t> ac </a:t>
            </a:r>
            <a:r>
              <a:rPr lang="en-GB" dirty="0" err="1"/>
              <a:t>weithiau</a:t>
            </a:r>
            <a:r>
              <a:rPr lang="en-GB" dirty="0"/>
              <a:t> </a:t>
            </a:r>
            <a:r>
              <a:rPr lang="en-GB" dirty="0" err="1"/>
              <a:t>flodau</a:t>
            </a:r>
            <a:r>
              <a:rPr lang="en-GB" dirty="0"/>
              <a:t> a </a:t>
            </a:r>
            <a:r>
              <a:rPr lang="en-GB" dirty="0" err="1"/>
              <a:t>ffrwythau</a:t>
            </a:r>
            <a:r>
              <a:rPr lang="en-GB" dirty="0"/>
              <a:t>. I </a:t>
            </a:r>
            <a:r>
              <a:rPr lang="en-GB" dirty="0" err="1"/>
              <a:t>ddechrau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ymddangos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smotiau</a:t>
            </a:r>
            <a:r>
              <a:rPr lang="en-GB" dirty="0"/>
              <a:t> </a:t>
            </a:r>
            <a:r>
              <a:rPr lang="en-GB" dirty="0" err="1"/>
              <a:t>bach</a:t>
            </a:r>
            <a:r>
              <a:rPr lang="en-GB" dirty="0"/>
              <a:t> </a:t>
            </a:r>
            <a:r>
              <a:rPr lang="en-GB" dirty="0" err="1"/>
              <a:t>llwydwyn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ddail</a:t>
            </a:r>
            <a:r>
              <a:rPr lang="en-GB" dirty="0"/>
              <a:t>,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lledu</a:t>
            </a:r>
            <a:r>
              <a:rPr lang="en-GB" dirty="0"/>
              <a:t> </a:t>
            </a:r>
            <a:r>
              <a:rPr lang="en-GB" dirty="0" err="1"/>
              <a:t>wedyn</a:t>
            </a:r>
            <a:r>
              <a:rPr lang="en-GB" dirty="0"/>
              <a:t>. Gall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sylweddol</a:t>
            </a:r>
            <a:r>
              <a:rPr lang="en-GB" dirty="0"/>
              <a:t> am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lleihau</a:t>
            </a:r>
            <a:r>
              <a:rPr lang="en-GB" dirty="0"/>
              <a:t> </a:t>
            </a:r>
            <a:r>
              <a:rPr lang="en-GB" dirty="0" err="1"/>
              <a:t>ffotosynthesis</a:t>
            </a:r>
            <a:r>
              <a:rPr lang="en-GB" dirty="0"/>
              <a:t>, a </a:t>
            </a:r>
            <a:r>
              <a:rPr lang="en-GB" dirty="0" err="1"/>
              <a:t>thyfiant</a:t>
            </a:r>
            <a:r>
              <a:rPr lang="en-GB" dirty="0"/>
              <a:t>, a gall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straen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. 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gyffredinol</a:t>
            </a:r>
            <a:r>
              <a:rPr lang="en-GB" dirty="0"/>
              <a:t>, </a:t>
            </a:r>
            <a:r>
              <a:rPr lang="en-GB" dirty="0" err="1"/>
              <a:t>digon</a:t>
            </a:r>
            <a:r>
              <a:rPr lang="en-GB" dirty="0"/>
              <a:t> </a:t>
            </a:r>
            <a:r>
              <a:rPr lang="en-GB" dirty="0" err="1"/>
              <a:t>cyfyng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DU,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y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hinsawdd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effaith</a:t>
            </a:r>
            <a:r>
              <a:rPr lang="en-GB" dirty="0"/>
              <a:t>,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beidio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ddiweddar</a:t>
            </a:r>
            <a:r>
              <a:rPr lang="en-GB" dirty="0"/>
              <a:t>, </a:t>
            </a:r>
            <a:r>
              <a:rPr lang="en-GB" dirty="0" err="1"/>
              <a:t>datgelodd</a:t>
            </a:r>
            <a:r>
              <a:rPr lang="en-GB" dirty="0"/>
              <a:t> </a:t>
            </a:r>
            <a:r>
              <a:rPr lang="en-GB" dirty="0" err="1"/>
              <a:t>gwyddonwyr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annhebygol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rhywogaeth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</a:t>
            </a:r>
            <a:r>
              <a:rPr lang="en-GB" dirty="0" err="1"/>
              <a:t>cyffredin</a:t>
            </a:r>
            <a:r>
              <a:rPr lang="en-GB" dirty="0"/>
              <a:t> o </a:t>
            </a:r>
            <a:r>
              <a:rPr lang="en-GB" dirty="0" err="1"/>
              <a:t>lwydni</a:t>
            </a:r>
            <a:r>
              <a:rPr lang="en-GB" dirty="0"/>
              <a:t> </a:t>
            </a:r>
            <a:r>
              <a:rPr lang="en-GB" dirty="0" err="1"/>
              <a:t>blodiog</a:t>
            </a:r>
            <a:r>
              <a:rPr lang="en-GB" dirty="0"/>
              <a:t>, </a:t>
            </a:r>
            <a:r>
              <a:rPr lang="en-GB" dirty="0" err="1"/>
              <a:t>Erysiphe</a:t>
            </a:r>
            <a:r>
              <a:rPr lang="en-GB" dirty="0"/>
              <a:t> </a:t>
            </a:r>
            <a:r>
              <a:rPr lang="en-GB" dirty="0" err="1"/>
              <a:t>alphitoides</a:t>
            </a:r>
            <a:r>
              <a:rPr lang="en-GB" dirty="0"/>
              <a:t> – y </a:t>
            </a:r>
            <a:r>
              <a:rPr lang="en-GB" dirty="0" err="1"/>
              <a:t>canfuwyd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union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peth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enetig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Oidium</a:t>
            </a:r>
            <a:r>
              <a:rPr lang="en-GB" dirty="0"/>
              <a:t> </a:t>
            </a:r>
            <a:r>
              <a:rPr lang="en-GB" dirty="0" err="1"/>
              <a:t>mangiferae</a:t>
            </a:r>
            <a:r>
              <a:rPr lang="en-GB" dirty="0"/>
              <a:t>, </a:t>
            </a:r>
            <a:r>
              <a:rPr lang="en-GB" dirty="0" err="1"/>
              <a:t>llwydni</a:t>
            </a:r>
            <a:r>
              <a:rPr lang="en-GB" dirty="0"/>
              <a:t> </a:t>
            </a:r>
            <a:r>
              <a:rPr lang="en-GB" dirty="0" err="1"/>
              <a:t>blodiog</a:t>
            </a:r>
            <a:r>
              <a:rPr lang="en-GB" dirty="0"/>
              <a:t> a </a:t>
            </a:r>
            <a:r>
              <a:rPr lang="en-GB" dirty="0" err="1"/>
              <a:t>geir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fango</a:t>
            </a:r>
            <a:r>
              <a:rPr lang="en-GB" dirty="0"/>
              <a:t>. 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awgrymu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y </a:t>
            </a:r>
            <a:r>
              <a:rPr lang="en-GB" dirty="0" err="1"/>
              <a:t>rhywogaeth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rhywle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Asia </a:t>
            </a:r>
            <a:r>
              <a:rPr lang="en-GB" dirty="0" err="1"/>
              <a:t>drofannol</a:t>
            </a:r>
            <a:r>
              <a:rPr lang="en-GB" dirty="0"/>
              <a:t>, a bod y </a:t>
            </a:r>
            <a:r>
              <a:rPr lang="en-GB" dirty="0" err="1"/>
              <a:t>rhywogaeth</a:t>
            </a:r>
            <a:r>
              <a:rPr lang="en-GB" dirty="0"/>
              <a:t>, </a:t>
            </a:r>
            <a:r>
              <a:rPr lang="en-GB" dirty="0" err="1"/>
              <a:t>rywbryd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hanes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ddatblygiad</a:t>
            </a:r>
            <a:r>
              <a:rPr lang="en-GB" dirty="0"/>
              <a:t>, </a:t>
            </a:r>
            <a:r>
              <a:rPr lang="en-GB" dirty="0" err="1"/>
              <a:t>wedi</a:t>
            </a:r>
            <a:r>
              <a:rPr lang="en-GB" dirty="0"/>
              <a:t> ‘</a:t>
            </a:r>
            <a:r>
              <a:rPr lang="en-GB" dirty="0" err="1"/>
              <a:t>neidio</a:t>
            </a:r>
            <a:r>
              <a:rPr lang="en-GB" dirty="0"/>
              <a:t>’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ddechrau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dderwen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ogystal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mango! </a:t>
            </a:r>
            <a:r>
              <a:rPr lang="en-GB" dirty="0" err="1"/>
              <a:t>Efallai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llwydni</a:t>
            </a:r>
            <a:r>
              <a:rPr lang="en-GB" dirty="0"/>
              <a:t> </a:t>
            </a:r>
            <a:r>
              <a:rPr lang="en-GB" dirty="0" err="1"/>
              <a:t>blodiog</a:t>
            </a:r>
            <a:r>
              <a:rPr lang="en-GB" dirty="0"/>
              <a:t> y </a:t>
            </a:r>
            <a:r>
              <a:rPr lang="en-GB" dirty="0" err="1"/>
              <a:t>dderwen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 </a:t>
            </a:r>
            <a:r>
              <a:rPr lang="en-GB" dirty="0" err="1"/>
              <a:t>gynnar</a:t>
            </a:r>
            <a:r>
              <a:rPr lang="en-GB" dirty="0"/>
              <a:t> o </a:t>
            </a:r>
            <a:r>
              <a:rPr lang="en-GB" dirty="0" err="1"/>
              <a:t>glefyd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blanhigyn</a:t>
            </a:r>
            <a:r>
              <a:rPr lang="en-GB" dirty="0"/>
              <a:t> a </a:t>
            </a:r>
            <a:r>
              <a:rPr lang="en-GB" dirty="0" err="1"/>
              <a:t>ddigwyddodd</a:t>
            </a:r>
            <a:r>
              <a:rPr lang="en-GB" dirty="0"/>
              <a:t> o </a:t>
            </a:r>
            <a:r>
              <a:rPr lang="en-GB" dirty="0" err="1"/>
              <a:t>ganlyniad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fasnachu</a:t>
            </a:r>
            <a:r>
              <a:rPr lang="en-GB" dirty="0"/>
              <a:t> </a:t>
            </a:r>
            <a:r>
              <a:rPr lang="en-GB" dirty="0" err="1"/>
              <a:t>rhyngwladol</a:t>
            </a:r>
            <a:r>
              <a:rPr lang="en-GB" dirty="0"/>
              <a:t>.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96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gweithgareddau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dynol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ffactor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allweddol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chlefydau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gallu’u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bellach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nag y gall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wasgaru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naturiol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ymwelwyr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goedwig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chwarae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bwysig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chlefydau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draws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wybod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gerdded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drwy’r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goedwig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gellir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fwd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casglu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hesgidiau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olwynion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Gallai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nesaf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ymweld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fyddwn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glanhau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hesgidiau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beiciau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ymweliad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nesaf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leihau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chlefydau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drwy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wneud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tasgau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glanhau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Gobeithio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daw’r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rhain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ail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arfer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chyrraedd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gyfer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pob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gerdded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feicio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â’ch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offer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lân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hefyd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gadw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llygad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glefyd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dweud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wasanaeth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TreeAlert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Comisiwn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Coedwigaeth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amdano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drwy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wefan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ObservaTree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Gweler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sleid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 am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gyfeiriadau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gwefannau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Meddwl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draed</a:t>
            </a:r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goedwig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â’ch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esgidiau’n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lân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wedyn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ydych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cario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chlefyd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diwethaf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buoch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cerdded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nghefn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gwlad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ôl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ymweld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gnoc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esgidiau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ryddhau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fwd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golchwch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fwd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ôl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ffwrdd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ôl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cyrraedd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sicrhau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ydych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gwmpas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wlad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anfwriadol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Meddwl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olwynion</a:t>
            </a:r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cyrraedd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goedwig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beic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glân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lledu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clefydau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hefyd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Sgubwch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rhydd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oddi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beic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a’ch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olwynion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goedwig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Unwaith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golchwch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unrhyw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fwd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sbwriel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pellach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ffwrdd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drylwyr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Mae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beic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lân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gwneud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mwy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golygu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edrych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gweithio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dylai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Meddwl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y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dyfodol</a:t>
            </a:r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bod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lân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â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hynny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Efallai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meddwl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wahaniaeth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allwch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wneud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pawb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cymryd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gyda’n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gilydd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nawr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byddwn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cymryd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mawr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gyfeiriad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cadw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coedwigoedd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chefn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gwlad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Cymru’n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gyfer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cenedlaethau’r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dyfodol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4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5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llydanddail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cynhenid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ystyrir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Brenhines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Goedwig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’/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gwahanol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ledled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gynhenid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Nghymru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dirty="0" err="1"/>
              <a:t>Derwen</a:t>
            </a:r>
            <a:r>
              <a:rPr lang="en-GB" dirty="0"/>
              <a:t> di-goes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petraea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dirty="0" err="1"/>
              <a:t>Derwen</a:t>
            </a:r>
            <a:r>
              <a:rPr lang="en-GB" dirty="0"/>
              <a:t> </a:t>
            </a:r>
            <a:r>
              <a:rPr lang="en-GB" dirty="0" err="1"/>
              <a:t>goesynnog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Gelwir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gyffredin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Seisnig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deulu’r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ffawydd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Fagaceae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8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***</a:t>
            </a:r>
            <a:r>
              <a:rPr lang="en-GB" b="1" dirty="0" err="1"/>
              <a:t>Gofynnwch</a:t>
            </a:r>
            <a:r>
              <a:rPr lang="en-GB" b="1" dirty="0"/>
              <a:t> </a:t>
            </a:r>
            <a:r>
              <a:rPr lang="en-GB" b="1" dirty="0" err="1"/>
              <a:t>i’r</a:t>
            </a:r>
            <a:r>
              <a:rPr lang="en-GB" b="1" dirty="0"/>
              <a:t> </a:t>
            </a:r>
            <a:r>
              <a:rPr lang="en-GB" b="1" dirty="0" err="1"/>
              <a:t>dysgwyr</a:t>
            </a:r>
            <a:r>
              <a:rPr lang="en-GB" b="1" dirty="0"/>
              <a:t> </a:t>
            </a:r>
            <a:r>
              <a:rPr lang="en-GB" b="1" dirty="0" err="1"/>
              <a:t>feddwl</a:t>
            </a:r>
            <a:r>
              <a:rPr lang="en-GB" b="1" dirty="0"/>
              <a:t> am </a:t>
            </a:r>
            <a:r>
              <a:rPr lang="en-GB" b="1" dirty="0" err="1"/>
              <a:t>nodweddion</a:t>
            </a:r>
            <a:r>
              <a:rPr lang="en-GB" b="1" dirty="0"/>
              <a:t> y </a:t>
            </a:r>
            <a:r>
              <a:rPr lang="en-GB" b="1" dirty="0" err="1"/>
              <a:t>dderwen</a:t>
            </a:r>
            <a:r>
              <a:rPr lang="en-GB" b="1" dirty="0"/>
              <a:t> a </a:t>
            </a:r>
            <a:r>
              <a:rPr lang="en-GB" b="1" dirty="0" err="1"/>
              <a:t>chynnig</a:t>
            </a:r>
            <a:r>
              <a:rPr lang="en-GB" b="1" dirty="0"/>
              <a:t> </a:t>
            </a:r>
            <a:r>
              <a:rPr lang="en-GB" b="1" dirty="0" err="1"/>
              <a:t>atebion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</a:t>
            </a:r>
            <a:r>
              <a:rPr lang="en-GB" b="1" dirty="0" err="1"/>
              <a:t>hunain</a:t>
            </a:r>
            <a:r>
              <a:rPr lang="en-GB" b="1" dirty="0"/>
              <a:t> </a:t>
            </a:r>
            <a:r>
              <a:rPr lang="en-GB" b="1" dirty="0" err="1"/>
              <a:t>cyn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chi </a:t>
            </a:r>
            <a:r>
              <a:rPr lang="en-GB" b="1" dirty="0" err="1"/>
              <a:t>eu</a:t>
            </a:r>
            <a:r>
              <a:rPr lang="en-GB" b="1" dirty="0"/>
              <a:t> </a:t>
            </a:r>
            <a:r>
              <a:rPr lang="en-GB" b="1" dirty="0" err="1"/>
              <a:t>datgelu</a:t>
            </a:r>
            <a:r>
              <a:rPr lang="en-GB" b="1" dirty="0"/>
              <a:t>.  </a:t>
            </a:r>
          </a:p>
          <a:p>
            <a:endParaRPr lang="en-GB" b="1" dirty="0"/>
          </a:p>
          <a:p>
            <a:endParaRPr lang="en-GB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collddail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tyfu’n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llawer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dirty="0" err="1"/>
              <a:t>oesynnog</a:t>
            </a:r>
            <a:r>
              <a:rPr lang="en-GB" dirty="0"/>
              <a:t> </a:t>
            </a:r>
            <a:r>
              <a:rPr lang="en-GB" dirty="0" err="1"/>
              <a:t>bridd</a:t>
            </a:r>
            <a:r>
              <a:rPr lang="en-GB" dirty="0"/>
              <a:t> ‘</a:t>
            </a:r>
            <a:r>
              <a:rPr lang="en-GB" dirty="0" err="1"/>
              <a:t>gwell</a:t>
            </a:r>
            <a:r>
              <a:rPr lang="en-GB" dirty="0"/>
              <a:t>’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derwen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di-goes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dygymod</a:t>
            </a:r>
            <a:r>
              <a:rPr lang="en-GB" dirty="0"/>
              <a:t> â </a:t>
            </a:r>
            <a:r>
              <a:rPr lang="en-GB" dirty="0" err="1"/>
              <a:t>phridd</a:t>
            </a:r>
            <a:r>
              <a:rPr lang="en-GB" dirty="0"/>
              <a:t> </a:t>
            </a:r>
            <a:r>
              <a:rPr lang="en-GB" dirty="0" err="1"/>
              <a:t>teneuach</a:t>
            </a:r>
            <a:r>
              <a:rPr lang="en-GB" dirty="0"/>
              <a:t>, </a:t>
            </a:r>
            <a:r>
              <a:rPr lang="en-GB" dirty="0" err="1"/>
              <a:t>mwy</a:t>
            </a:r>
            <a:r>
              <a:rPr lang="en-GB" dirty="0"/>
              <a:t> </a:t>
            </a:r>
            <a:r>
              <a:rPr lang="en-GB" dirty="0" err="1"/>
              <a:t>gwael</a:t>
            </a:r>
            <a:r>
              <a:rPr lang="en-GB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dirty="0" err="1"/>
              <a:t>oesynnog</a:t>
            </a:r>
            <a:r>
              <a:rPr lang="en-GB" dirty="0"/>
              <a:t> </a:t>
            </a:r>
            <a:r>
              <a:rPr lang="en-GB" dirty="0" err="1"/>
              <a:t>ddygymod</a:t>
            </a:r>
            <a:r>
              <a:rPr lang="en-GB" dirty="0"/>
              <a:t> â </a:t>
            </a:r>
            <a:r>
              <a:rPr lang="en-GB" dirty="0" err="1"/>
              <a:t>llifogydd</a:t>
            </a:r>
            <a:r>
              <a:rPr lang="en-GB" dirty="0"/>
              <a:t>,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derwen</a:t>
            </a:r>
            <a:r>
              <a:rPr lang="en-GB" dirty="0"/>
              <a:t> di-goes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naill</a:t>
            </a:r>
            <a:r>
              <a:rPr lang="en-GB" dirty="0"/>
              <a:t> </a:t>
            </a:r>
            <a:r>
              <a:rPr lang="en-GB" dirty="0" err="1"/>
              <a:t>rywogaeth</a:t>
            </a:r>
            <a:r>
              <a:rPr lang="en-GB" dirty="0"/>
              <a:t> </a:t>
            </a:r>
            <a:r>
              <a:rPr lang="en-GB" dirty="0" err="1"/>
              <a:t>na’r</a:t>
            </a:r>
            <a:r>
              <a:rPr lang="en-GB" dirty="0"/>
              <a:t> </a:t>
            </a:r>
            <a:r>
              <a:rPr lang="en-GB" dirty="0" err="1"/>
              <a:t>llall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hoffi</a:t>
            </a:r>
            <a:r>
              <a:rPr lang="en-GB" dirty="0"/>
              <a:t> </a:t>
            </a:r>
            <a:r>
              <a:rPr lang="en-GB" dirty="0" err="1"/>
              <a:t>rhew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agored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dywydd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2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gryf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canghennau’n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llydan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sylweddol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siâp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cromen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arwain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llydan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na’u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taldra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Gall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gyfartaledd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chofnodwyd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hŷn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daldra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gwmpas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boncyff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canghennau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Nodweddir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tyfiant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clystyru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bennau’r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blagur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cynnwys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-frown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gorgyffwrdd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warchod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oerfel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ddatblygu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ymddangos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12cm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nodweddiadol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dirty="0" err="1"/>
              <a:t>oesynnog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tri a </a:t>
            </a:r>
            <a:r>
              <a:rPr lang="en-GB" dirty="0" err="1"/>
              <a:t>phum</a:t>
            </a:r>
            <a:r>
              <a:rPr lang="en-GB" dirty="0"/>
              <a:t> </a:t>
            </a:r>
            <a:r>
              <a:rPr lang="en-GB" dirty="0" err="1"/>
              <a:t>pâr</a:t>
            </a:r>
            <a:r>
              <a:rPr lang="en-GB" dirty="0"/>
              <a:t> o </a:t>
            </a:r>
            <a:r>
              <a:rPr lang="en-GB" dirty="0" err="1"/>
              <a:t>labedau</a:t>
            </a:r>
            <a:r>
              <a:rPr lang="en-GB" dirty="0"/>
              <a:t> bob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dail</a:t>
            </a:r>
            <a:r>
              <a:rPr lang="en-GB" dirty="0"/>
              <a:t>,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ddail</a:t>
            </a:r>
            <a:r>
              <a:rPr lang="en-GB" dirty="0"/>
              <a:t> </a:t>
            </a:r>
            <a:r>
              <a:rPr lang="en-GB" dirty="0" err="1"/>
              <a:t>derwen</a:t>
            </a:r>
            <a:r>
              <a:rPr lang="en-GB" dirty="0"/>
              <a:t> di-goes </a:t>
            </a:r>
            <a:r>
              <a:rPr lang="en-GB" dirty="0" err="1"/>
              <a:t>rhwng</a:t>
            </a:r>
            <a:r>
              <a:rPr lang="en-GB" dirty="0"/>
              <a:t> pump ac </a:t>
            </a:r>
            <a:r>
              <a:rPr lang="en-GB" dirty="0" err="1"/>
              <a:t>wyth</a:t>
            </a:r>
            <a:r>
              <a:rPr lang="en-GB" dirty="0"/>
              <a:t> </a:t>
            </a:r>
            <a:r>
              <a:rPr lang="en-GB" dirty="0" err="1"/>
              <a:t>llabed</a:t>
            </a:r>
            <a:r>
              <a:rPr lang="en-GB" dirty="0"/>
              <a:t> bob </a:t>
            </a:r>
            <a:r>
              <a:rPr lang="en-GB" dirty="0" err="1"/>
              <a:t>ochr</a:t>
            </a:r>
            <a:r>
              <a:rPr lang="en-GB" dirty="0"/>
              <a:t>. 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aeddfed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edrych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debyg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cwpan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wyrdd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aeddfedu’n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frown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gwympo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goesynnog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wahanol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goesynnog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di-goes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coesyn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golygu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treulio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sefydlu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oroesi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aeddfedrwydd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faint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arwain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debygol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mantais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gystadleuol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gyfraddau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tebyg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aeddfedu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wynebu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anifeiliaid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ysglyfaethus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phlanhigion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cystadlu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egino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nghysgod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rhieni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egino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dibynnu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gwasgaru’n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ddigon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rhiant-goeden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gyfrwng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dulliau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gwasgaru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disgyrchiant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mamaliaid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sgrech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chwarae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wasgaru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coedwigoedd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sgrech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cilometr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galluogi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drosglwyddo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drwy’u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claddu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bwyta’n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ddiweddarach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gyfnod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gladdu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cynifer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4,600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gall gofio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ddaw’r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ohonynt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chreaduriaid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ysglyfaethus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llwglyd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chyfran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arwain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gladdwyd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egino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ymestyn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oesoffagws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(darn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corff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cysylltu’r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stumog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sgrech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Chwiliwch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Gwybodaeth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Gwasgaru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Campfa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4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coedwig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llawer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ysglyfaethwyr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blynyddoedd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toreithiog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gormodol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flynyddoedd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blwyddyn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doreithiog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90,000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tymor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gwella’u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weld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rhywfaint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had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goroesi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goesynnog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yn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cael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blwyddyn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doreithiog</a:t>
            </a:r>
            <a:r>
              <a:rPr lang="en-GB" dirty="0">
                <a:effectLst/>
              </a:rPr>
              <a:t> bob </a:t>
            </a:r>
            <a:r>
              <a:rPr lang="en-GB" dirty="0" err="1">
                <a:effectLst/>
              </a:rPr>
              <a:t>rhyw</a:t>
            </a:r>
            <a:r>
              <a:rPr lang="en-GB" dirty="0">
                <a:effectLst/>
              </a:rPr>
              <a:t> 3-4 </a:t>
            </a:r>
            <a:r>
              <a:rPr lang="en-GB" dirty="0" err="1">
                <a:effectLst/>
              </a:rPr>
              <a:t>mlynedd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a’r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dderwen</a:t>
            </a:r>
            <a:r>
              <a:rPr lang="en-GB" dirty="0">
                <a:effectLst/>
              </a:rPr>
              <a:t> di-goes bob </a:t>
            </a:r>
            <a:r>
              <a:rPr lang="en-GB" dirty="0" err="1">
                <a:effectLst/>
              </a:rPr>
              <a:t>rhyw</a:t>
            </a:r>
            <a:r>
              <a:rPr lang="en-GB" dirty="0">
                <a:effectLst/>
              </a:rPr>
              <a:t> 4-5 </a:t>
            </a:r>
            <a:r>
              <a:rPr lang="en-GB" dirty="0" err="1">
                <a:effectLst/>
              </a:rPr>
              <a:t>mlynedd</a:t>
            </a:r>
            <a:r>
              <a:rPr lang="en-GB" dirty="0">
                <a:effectLst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adnoddau’r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flwyddyn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ganlynol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Gall had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gynhyrchir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blynyddoedd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toreithiog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ansawdd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flwyddyn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doreithiog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35-50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cyfnod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cynhyrchiol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gynhyrchu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80-120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dibynnu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amodau’r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hinsawdd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bob 100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80%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egino’n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llwyddiannus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flwyddyn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10-20cm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daldra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Chwiliwch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2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***</a:t>
            </a:r>
            <a:r>
              <a:rPr lang="en-GB" b="1" dirty="0" err="1"/>
              <a:t>Gofynnwch</a:t>
            </a:r>
            <a:r>
              <a:rPr lang="en-GB" b="1" dirty="0"/>
              <a:t> </a:t>
            </a:r>
            <a:r>
              <a:rPr lang="en-GB" b="1" dirty="0" err="1"/>
              <a:t>i’r</a:t>
            </a:r>
            <a:r>
              <a:rPr lang="en-GB" b="1" dirty="0"/>
              <a:t> </a:t>
            </a:r>
            <a:r>
              <a:rPr lang="en-GB" b="1" dirty="0" err="1"/>
              <a:t>dysgwyr</a:t>
            </a:r>
            <a:r>
              <a:rPr lang="en-GB" b="1" dirty="0"/>
              <a:t> </a:t>
            </a:r>
            <a:r>
              <a:rPr lang="en-GB" b="1" dirty="0" err="1"/>
              <a:t>beth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barn </a:t>
            </a:r>
            <a:r>
              <a:rPr lang="en-GB" b="1" dirty="0" err="1"/>
              <a:t>nhw</a:t>
            </a:r>
            <a:r>
              <a:rPr lang="en-GB" b="1" dirty="0"/>
              <a:t> </a:t>
            </a:r>
            <a:r>
              <a:rPr lang="en-GB" b="1" dirty="0" err="1"/>
              <a:t>yw</a:t>
            </a:r>
            <a:r>
              <a:rPr lang="en-GB" b="1" dirty="0"/>
              <a:t> </a:t>
            </a:r>
            <a:r>
              <a:rPr lang="en-GB" b="1" dirty="0" err="1"/>
              <a:t>gwerth</a:t>
            </a:r>
            <a:r>
              <a:rPr lang="en-GB" b="1" dirty="0"/>
              <a:t> </a:t>
            </a:r>
            <a:r>
              <a:rPr lang="en-GB" b="1" dirty="0" err="1"/>
              <a:t>derwen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fywyd</a:t>
            </a:r>
            <a:r>
              <a:rPr lang="en-GB" b="1" dirty="0"/>
              <a:t> </a:t>
            </a:r>
            <a:r>
              <a:rPr lang="en-GB" b="1" dirty="0" err="1"/>
              <a:t>gwyllt</a:t>
            </a:r>
            <a:r>
              <a:rPr lang="en-GB" b="1" dirty="0"/>
              <a:t>? </a:t>
            </a:r>
            <a:r>
              <a:rPr lang="en-GB" b="1" dirty="0" err="1"/>
              <a:t>Sawl</a:t>
            </a:r>
            <a:r>
              <a:rPr lang="en-GB" b="1" dirty="0"/>
              <a:t> </a:t>
            </a:r>
            <a:r>
              <a:rPr lang="en-GB" b="1" dirty="0" err="1"/>
              <a:t>rhywogaeth</a:t>
            </a:r>
            <a:r>
              <a:rPr lang="en-GB" b="1" dirty="0"/>
              <a:t> o </a:t>
            </a:r>
            <a:r>
              <a:rPr lang="en-GB" b="1" dirty="0" err="1"/>
              <a:t>drychfil</a:t>
            </a:r>
            <a:r>
              <a:rPr lang="en-GB" b="1" dirty="0"/>
              <a:t> all un </a:t>
            </a:r>
            <a:r>
              <a:rPr lang="en-GB" b="1" dirty="0" err="1"/>
              <a:t>dderwen</a:t>
            </a:r>
            <a:r>
              <a:rPr lang="en-GB" b="1" dirty="0"/>
              <a:t> </a:t>
            </a:r>
            <a:r>
              <a:rPr lang="en-GB" b="1" dirty="0" err="1"/>
              <a:t>ei</a:t>
            </a:r>
            <a:r>
              <a:rPr lang="en-GB" b="1" dirty="0"/>
              <a:t> </a:t>
            </a:r>
            <a:r>
              <a:rPr lang="en-GB" b="1" dirty="0" err="1"/>
              <a:t>gynnal</a:t>
            </a:r>
            <a:r>
              <a:rPr lang="en-GB" b="1" dirty="0"/>
              <a:t>,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barn </a:t>
            </a:r>
            <a:r>
              <a:rPr lang="en-GB" b="1" dirty="0" err="1"/>
              <a:t>nhw</a:t>
            </a:r>
            <a:r>
              <a:rPr lang="en-GB" b="1" dirty="0"/>
              <a:t>?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canopi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sbwriel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goedwig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darparu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cynefin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organebau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Deyrnas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Oherwydd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chwarae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coedwigoedd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fawr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rywogaethau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addasu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ynddi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gerllaw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gartref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350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rhywogaeth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wahanol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drychfil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ddarparu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ffynhonnell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mamaliaid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daear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wiwer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ddanasod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manteisio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disgyn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changhennau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tyllau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chafnau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rhisgl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boncyff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ffurfio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ceubren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ystlumod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glwydo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gwaelod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boncyff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draenog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ddodwy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****I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ddysgu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rhagor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werth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rhywogaethau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gwahanol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greaduriaid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di-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asgwrn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cefn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chennau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ewch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www.countrysideinfo.co.uk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/woodland_manage/tree_value.htm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8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Chwedloniaeth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amlwg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chwedloniaeth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Ewropeaidd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ystyried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sanctaidd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Roegiaid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Rhufeiniaid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Cheltiaid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tebygol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fellten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dirwedd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cysylltid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duwiau’r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Zews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Rhufain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Dagda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Celtaidd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derwyddon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coedlannau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chredir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frenhinoedd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gwisgo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ganrif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CC) o Taranto,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ganghennau’r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draddodiadol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Boncyff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Nadolig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addurno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chelyn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uchelwydd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hystyried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swynbethau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fyddai’n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iechyd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pocedi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diweddar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darn punt,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Ymddiriedolaeth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Genedlaethol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symbol ag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wahanol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dysgwyr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feddwl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amdanynt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fontAlgn="base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amlycaf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hirhoedlog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150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flynyddoedd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adeiladu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Ymysg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ffyrdd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cyfoes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argaenu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(veneer),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celfi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lloriau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ffensys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called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drysori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flynyddoedd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llawer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ddistiau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drysau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eglwysi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chadeirlannau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wedi’u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cerfio’n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ofalus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ddewis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poblogaidd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pensaernïol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draddodiadol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canghennau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brigau’n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tân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golosg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ddiwydiannau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blawd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penwaig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ddigwydd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draddodiadol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rhisgl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dderwen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anhwylder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meddygol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cerrig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gwenith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dyfu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cnwd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masnachol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casglu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blawd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Gellir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rhostio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coffi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naturiol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gaffîn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Defnyddiwyd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rhisgl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tannin,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lledr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Rhufeiniaid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diwydiant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lledr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heddiw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liwio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gwlân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Tannin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Tannin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cyfansoddyn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naturiol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nghoesynnau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2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3358"/>
            <a:ext cx="77724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6557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pPr algn="r"/>
            <a:fld id="{95B698E4-0AB5-410A-A0CD-38C73D25D732}" type="datetime3">
              <a:rPr lang="en-GB" smtClean="0"/>
              <a:pPr algn="r"/>
              <a:t>10 September,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pPr algn="r"/>
            <a:fld id="{1EB79DAB-90E4-4F14-9B31-761BB9951B41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0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476249"/>
            <a:ext cx="6570663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849" y="1989138"/>
            <a:ext cx="6570663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0238" y="1989138"/>
            <a:ext cx="1839912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934297-E040-40B9-8B9E-1F9726BDDFE6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EB79DAB-90E4-4F14-9B31-761BB9951B41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989138"/>
            <a:ext cx="84963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6359631-7D1F-459B-928E-43544B05E48E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5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844823"/>
            <a:ext cx="1839912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548680"/>
            <a:ext cx="6437313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C166BB2-EF58-472A-B562-AE6313B280A8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832"/>
            <a:ext cx="84963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1396" y="54066"/>
            <a:ext cx="21336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7E9EFE7B-2BB4-4E22-8F09-F199B7FE1F90}" type="datetime3">
              <a:rPr lang="en-GB" smtClean="0"/>
              <a:pPr/>
              <a:t>10 September,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1824" y="107107"/>
            <a:ext cx="1838325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8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708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068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A6D568E-1C59-4CAF-A029-FD62F99FD889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832"/>
            <a:ext cx="4168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4121" y="1916832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AC1BCF0-B662-4372-B5A6-2FF7226A59F1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4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A8E4-17AA-4AC4-89B9-B29C821773F6}" type="datetime3">
              <a:rPr lang="en-GB" smtClean="0"/>
              <a:pPr/>
              <a:t>10 September,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831"/>
            <a:ext cx="84963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3850" y="4293096"/>
            <a:ext cx="8488871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8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989138"/>
            <a:ext cx="4168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2708920"/>
            <a:ext cx="41688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350" y="1989138"/>
            <a:ext cx="41688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50" y="2708920"/>
            <a:ext cx="41688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986C46A-F843-447A-8F94-C253222F6B0E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1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A7E4C7-43F1-4ECF-A514-1D14603EEA9D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3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E02EA0E-FF6F-4CE6-9D55-67502EE03C71}" type="datetime3">
              <a:rPr lang="en-GB" smtClean="0"/>
              <a:pPr/>
              <a:t>10 September, 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1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70663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916832"/>
            <a:ext cx="6570663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0238" y="1978026"/>
            <a:ext cx="1839912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B8DC4F9-3CF5-46C8-A80A-DE5B03B3E759}" type="datetime3">
              <a:rPr lang="en-GB" smtClean="0"/>
              <a:pPr/>
              <a:t>10 September,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86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81025"/>
            <a:ext cx="16557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916832"/>
            <a:ext cx="836295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1396" y="63591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41B6A8E4-17AA-4AC4-89B9-B29C821773F6}" type="datetime3">
              <a:rPr lang="en-GB" smtClean="0"/>
              <a:pPr/>
              <a:t>10 September,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1824" y="116632"/>
            <a:ext cx="1838325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41350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981825" y="428625"/>
            <a:ext cx="1838325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323850" y="428625"/>
            <a:ext cx="6581775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alexplorenature.org/TreeSurvey" TargetMode="External"/><Relationship Id="rId7" Type="http://schemas.openxmlformats.org/officeDocument/2006/relationships/hyperlink" Target="http://www.woodlandtrust.org.uk/en/learning-kids/Pages/children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orestresearch.gov.uk/tools-and-resources/statistics/forestry-statistics/" TargetMode="External"/><Relationship Id="rId5" Type="http://schemas.openxmlformats.org/officeDocument/2006/relationships/hyperlink" Target="http://www.forestry.gov.uk/pdf/fcms128.pdf/$FILE/fcms128.pdf" TargetMode="External"/><Relationship Id="rId4" Type="http://schemas.openxmlformats.org/officeDocument/2006/relationships/hyperlink" Target="http://www.observatree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nlP-7pqXPAhWKfhoKHU_zAn8QjRwIBw&amp;url=http://www.futura-sciences.com/magazines/nature/infos/dico/d/botanique-chene-sessile-7964/&amp;bvm=bv.133700528,d.d2s&amp;psig=AFQjCNHU38EFU0TEYHPEk5TkS6xQ__2LgQ&amp;ust=14747135994640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source=images&amp;cd=&amp;cad=rja&amp;uact=8&amp;ved=0ahUKEwjFkMuEqqXPAhVB0xoKHfKDBXQQjRwIBw&amp;url=http://www.geograph.org.uk/photo/575852&amp;bvm=bv.133700528,d.d2s&amp;psig=AFQjCNGy8jEsmx-7hLJu119CXFPqWiKn7Q&amp;ust=1474714539132097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dKYWiVy9FY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ijmMA9hlo00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yigFtAuUPDE&amp;t=40s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362" y="2693049"/>
            <a:ext cx="5829300" cy="1696585"/>
          </a:xfrm>
        </p:spPr>
        <p:txBody>
          <a:bodyPr/>
          <a:lstStyle/>
          <a:p>
            <a:br>
              <a:rPr lang="en-GB" dirty="0"/>
            </a:br>
            <a:br>
              <a:rPr lang="en-GB" sz="3000" dirty="0"/>
            </a:br>
            <a:r>
              <a:rPr lang="en-GB" sz="5000" dirty="0" err="1">
                <a:solidFill>
                  <a:srgbClr val="0091A5"/>
                </a:solidFill>
              </a:rPr>
              <a:t>Rhoi</a:t>
            </a:r>
            <a:r>
              <a:rPr lang="en-GB" sz="5000" dirty="0">
                <a:solidFill>
                  <a:srgbClr val="0091A5"/>
                </a:solidFill>
              </a:rPr>
              <a:t> </a:t>
            </a:r>
            <a:r>
              <a:rPr lang="en-GB" sz="5000" dirty="0" err="1">
                <a:solidFill>
                  <a:srgbClr val="0091A5"/>
                </a:solidFill>
              </a:rPr>
              <a:t>Sylw</a:t>
            </a:r>
            <a:r>
              <a:rPr lang="en-GB" sz="5000" dirty="0">
                <a:solidFill>
                  <a:srgbClr val="0091A5"/>
                </a:solidFill>
              </a:rPr>
              <a:t> </a:t>
            </a:r>
            <a:r>
              <a:rPr lang="en-GB" sz="5000" dirty="0" err="1">
                <a:solidFill>
                  <a:srgbClr val="0091A5"/>
                </a:solidFill>
              </a:rPr>
              <a:t>i’r</a:t>
            </a:r>
            <a:r>
              <a:rPr lang="en-GB" sz="5000" dirty="0">
                <a:solidFill>
                  <a:srgbClr val="0091A5"/>
                </a:solidFill>
              </a:rPr>
              <a:t> </a:t>
            </a:r>
            <a:r>
              <a:rPr lang="en-GB" sz="5000" dirty="0" err="1">
                <a:solidFill>
                  <a:srgbClr val="0091A5"/>
                </a:solidFill>
              </a:rPr>
              <a:t>Dderwen</a:t>
            </a:r>
            <a:br>
              <a:rPr lang="en-GB" sz="3000" dirty="0">
                <a:solidFill>
                  <a:srgbClr val="0091A5"/>
                </a:solidFill>
              </a:rPr>
            </a:br>
            <a:br>
              <a:rPr lang="en-GB" sz="3000" dirty="0">
                <a:solidFill>
                  <a:srgbClr val="0091A5"/>
                </a:solidFill>
              </a:rPr>
            </a:br>
            <a:r>
              <a:rPr lang="en-GB" sz="3000" dirty="0">
                <a:solidFill>
                  <a:srgbClr val="0091A5"/>
                </a:solidFill>
              </a:rPr>
              <a:t> </a:t>
            </a:r>
            <a:br>
              <a:rPr lang="en-GB" dirty="0">
                <a:solidFill>
                  <a:srgbClr val="0091A5"/>
                </a:solidFill>
              </a:rPr>
            </a:br>
            <a:br>
              <a:rPr lang="en-GB" dirty="0"/>
            </a:br>
            <a:endParaRPr lang="en-GB" sz="1350" baseline="30000" dirty="0">
              <a:solidFill>
                <a:srgbClr val="009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42BC-2A20-4969-835D-2613685C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432471"/>
          </a:xfrm>
        </p:spPr>
        <p:txBody>
          <a:bodyPr/>
          <a:lstStyle/>
          <a:p>
            <a:r>
              <a:rPr lang="en-GB" dirty="0" err="1"/>
              <a:t>Plaon</a:t>
            </a:r>
            <a:r>
              <a:rPr lang="en-GB" dirty="0"/>
              <a:t> a </a:t>
            </a:r>
            <a:r>
              <a:rPr lang="en-GB" dirty="0" err="1"/>
              <a:t>chlefydau’r</a:t>
            </a:r>
            <a:r>
              <a:rPr lang="en-GB" dirty="0"/>
              <a:t> </a:t>
            </a:r>
            <a:r>
              <a:rPr lang="en-GB" dirty="0" err="1"/>
              <a:t>dderwen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2F93EE-134E-43B1-B0D3-4E4145BF0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2" y="1198263"/>
            <a:ext cx="3397831" cy="2257858"/>
          </a:xfrm>
          <a:ln>
            <a:solidFill>
              <a:srgbClr val="0091A5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63AA61-6822-49A9-A07B-7B089F64A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4" y="3676504"/>
            <a:ext cx="3389901" cy="2258521"/>
          </a:xfrm>
          <a:ln>
            <a:solidFill>
              <a:srgbClr val="0091A5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D4B88-3200-4FCD-8A54-6F563C82FB21}"/>
              </a:ext>
            </a:extLst>
          </p:cNvPr>
          <p:cNvSpPr txBox="1"/>
          <p:nvPr/>
        </p:nvSpPr>
        <p:spPr>
          <a:xfrm>
            <a:off x="3773782" y="1427417"/>
            <a:ext cx="411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91A5"/>
                </a:solidFill>
              </a:rPr>
              <a:t>Ymdeithiwr</a:t>
            </a:r>
            <a:r>
              <a:rPr lang="en-GB" sz="2400" b="1" dirty="0">
                <a:solidFill>
                  <a:srgbClr val="0091A5"/>
                </a:solidFill>
              </a:rPr>
              <a:t> y </a:t>
            </a:r>
            <a:r>
              <a:rPr lang="en-GB" sz="2400" b="1" dirty="0" err="1">
                <a:solidFill>
                  <a:srgbClr val="0091A5"/>
                </a:solidFill>
              </a:rPr>
              <a:t>Derw</a:t>
            </a:r>
            <a:endParaRPr lang="en-GB" sz="2400" b="1" dirty="0">
              <a:solidFill>
                <a:srgbClr val="0091A5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36A781-B93B-4879-B52E-D65375EE6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63" y="1989138"/>
            <a:ext cx="3816424" cy="3357831"/>
          </a:xfrm>
          <a:prstGeom prst="rect">
            <a:avLst/>
          </a:prstGeom>
          <a:ln>
            <a:solidFill>
              <a:srgbClr val="0091A5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DC906D-CF65-4185-AB25-16165C42EF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57" y="4581128"/>
            <a:ext cx="2253690" cy="2011594"/>
          </a:xfrm>
          <a:prstGeom prst="rect">
            <a:avLst/>
          </a:prstGeom>
          <a:ln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42075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8450-4FB4-49D7-A298-1DBB1F41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485649"/>
          </a:xfrm>
        </p:spPr>
        <p:txBody>
          <a:bodyPr/>
          <a:lstStyle/>
          <a:p>
            <a:r>
              <a:rPr lang="en-GB" dirty="0" err="1"/>
              <a:t>Plaon</a:t>
            </a:r>
            <a:r>
              <a:rPr lang="en-GB" dirty="0"/>
              <a:t> a </a:t>
            </a:r>
            <a:r>
              <a:rPr lang="en-GB" dirty="0" err="1"/>
              <a:t>chlefydau’r</a:t>
            </a:r>
            <a:r>
              <a:rPr lang="en-GB" dirty="0"/>
              <a:t> </a:t>
            </a:r>
            <a:r>
              <a:rPr lang="en-GB" dirty="0" err="1"/>
              <a:t>dderwen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2C37-01DA-48D5-898E-8FC3A20E5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5ACD3-B721-4BB0-9C2B-3906FAECEB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4D213-277E-46DA-9036-51B3366F7C1F}"/>
              </a:ext>
            </a:extLst>
          </p:cNvPr>
          <p:cNvSpPr txBox="1"/>
          <p:nvPr/>
        </p:nvSpPr>
        <p:spPr>
          <a:xfrm>
            <a:off x="331278" y="6176021"/>
            <a:ext cx="3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91A5"/>
                </a:solidFill>
              </a:rPr>
              <a:t>Dirywiad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Sydyn</a:t>
            </a:r>
            <a:r>
              <a:rPr lang="en-GB" b="1" dirty="0">
                <a:solidFill>
                  <a:srgbClr val="0091A5"/>
                </a:solidFill>
              </a:rPr>
              <a:t> y Deri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8636E4-8790-4074-901C-0EE280C2CC73}"/>
              </a:ext>
            </a:extLst>
          </p:cNvPr>
          <p:cNvGrpSpPr/>
          <p:nvPr/>
        </p:nvGrpSpPr>
        <p:grpSpPr>
          <a:xfrm>
            <a:off x="333620" y="1052736"/>
            <a:ext cx="8476759" cy="5492617"/>
            <a:chOff x="333620" y="1052736"/>
            <a:chExt cx="8476759" cy="549261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74AE72-22D5-4629-AAC3-FBEF041F5937}"/>
                </a:ext>
              </a:extLst>
            </p:cNvPr>
            <p:cNvGrpSpPr/>
            <p:nvPr/>
          </p:nvGrpSpPr>
          <p:grpSpPr>
            <a:xfrm>
              <a:off x="333620" y="1052736"/>
              <a:ext cx="4159030" cy="5054943"/>
              <a:chOff x="3214117" y="1283049"/>
              <a:chExt cx="3013143" cy="37843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BE1C5A-9A61-42C0-96AF-7DC1D07E4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4117" y="1283049"/>
                <a:ext cx="2715766" cy="3784317"/>
              </a:xfrm>
              <a:prstGeom prst="rect">
                <a:avLst/>
              </a:prstGeom>
              <a:ln>
                <a:solidFill>
                  <a:srgbClr val="0091A5"/>
                </a:solidFill>
              </a:ln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3D22A65-C38A-4301-9948-2A6A17460A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71861" y="1907488"/>
                <a:ext cx="1455399" cy="99279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5653C2-61FA-42ED-81F6-2611BB791D89}"/>
                </a:ext>
              </a:extLst>
            </p:cNvPr>
            <p:cNvGrpSpPr/>
            <p:nvPr/>
          </p:nvGrpSpPr>
          <p:grpSpPr>
            <a:xfrm>
              <a:off x="4651352" y="3080484"/>
              <a:ext cx="4159027" cy="3464869"/>
              <a:chOff x="4554252" y="2000909"/>
              <a:chExt cx="4159027" cy="346486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CBB2D61-3C6B-4A27-AE72-513EABDFA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7020" y="2000909"/>
                <a:ext cx="4036259" cy="3027195"/>
              </a:xfrm>
              <a:prstGeom prst="rect">
                <a:avLst/>
              </a:prstGeom>
              <a:ln>
                <a:solidFill>
                  <a:srgbClr val="0091A5"/>
                </a:solidFill>
              </a:ln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DD92EB-BE2E-4000-BE08-47705F45EF79}"/>
                  </a:ext>
                </a:extLst>
              </p:cNvPr>
              <p:cNvSpPr txBox="1"/>
              <p:nvPr/>
            </p:nvSpPr>
            <p:spPr>
              <a:xfrm>
                <a:off x="4554252" y="5096446"/>
                <a:ext cx="3361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>
                    <a:solidFill>
                      <a:srgbClr val="0091A5"/>
                    </a:solidFill>
                  </a:rPr>
                  <a:t>Llwydni</a:t>
                </a:r>
                <a:r>
                  <a:rPr lang="en-GB" b="1" dirty="0">
                    <a:solidFill>
                      <a:srgbClr val="0091A5"/>
                    </a:solidFill>
                  </a:rPr>
                  <a:t> </a:t>
                </a:r>
                <a:r>
                  <a:rPr lang="en-GB" b="1" dirty="0" err="1">
                    <a:solidFill>
                      <a:srgbClr val="0091A5"/>
                    </a:solidFill>
                  </a:rPr>
                  <a:t>blodiog</a:t>
                </a:r>
                <a:endParaRPr lang="en-GB" b="1" dirty="0">
                  <a:solidFill>
                    <a:srgbClr val="0091A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91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EE5A-7E22-402C-B776-79BEB552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504479"/>
          </a:xfrm>
        </p:spPr>
        <p:txBody>
          <a:bodyPr/>
          <a:lstStyle/>
          <a:p>
            <a:r>
              <a:rPr lang="en-GB" dirty="0" err="1"/>
              <a:t>Cadw</a:t>
            </a:r>
            <a:r>
              <a:rPr lang="en-GB" dirty="0"/>
              <a:t> </a:t>
            </a:r>
            <a:r>
              <a:rPr lang="en-GB" dirty="0" err="1"/>
              <a:t>pethau’n</a:t>
            </a:r>
            <a:r>
              <a:rPr lang="en-GB" dirty="0"/>
              <a:t> </a:t>
            </a:r>
            <a:r>
              <a:rPr lang="en-GB" dirty="0" err="1"/>
              <a:t>lân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F1348-8D04-452C-9256-5147A944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04" y="1124744"/>
            <a:ext cx="5855964" cy="5544616"/>
          </a:xfrm>
          <a:prstGeom prst="rect">
            <a:avLst/>
          </a:prstGeom>
          <a:ln>
            <a:solidFill>
              <a:srgbClr val="0091A5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8555C-DAF0-1E40-884C-C38DC82C450B}"/>
              </a:ext>
            </a:extLst>
          </p:cNvPr>
          <p:cNvSpPr txBox="1"/>
          <p:nvPr/>
        </p:nvSpPr>
        <p:spPr>
          <a:xfrm>
            <a:off x="9324528" y="1779687"/>
            <a:ext cx="3312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Cylch</a:t>
            </a:r>
            <a:r>
              <a:rPr lang="en-US" b="1" dirty="0"/>
              <a:t> </a:t>
            </a:r>
            <a:r>
              <a:rPr lang="en-US" b="1" dirty="0" err="1"/>
              <a:t>Plaon</a:t>
            </a:r>
            <a:r>
              <a:rPr lang="en-US" b="1" dirty="0"/>
              <a:t> a </a:t>
            </a:r>
            <a:r>
              <a:rPr lang="en-US" b="1" dirty="0" err="1"/>
              <a:t>Chlefydau</a:t>
            </a:r>
            <a:endParaRPr lang="en-US" b="1" dirty="0"/>
          </a:p>
          <a:p>
            <a:endParaRPr lang="en-US" dirty="0"/>
          </a:p>
          <a:p>
            <a:r>
              <a:rPr lang="en-US" i="1" dirty="0" err="1"/>
              <a:t>Plaon</a:t>
            </a:r>
            <a:r>
              <a:rPr lang="en-US" i="1" dirty="0"/>
              <a:t> a </a:t>
            </a:r>
            <a:r>
              <a:rPr lang="en-US" i="1" dirty="0" err="1"/>
              <a:t>chlefydau’n</a:t>
            </a:r>
            <a:r>
              <a:rPr lang="en-US" i="1" dirty="0"/>
              <a:t> </a:t>
            </a:r>
            <a:r>
              <a:rPr lang="en-US" i="1" dirty="0" err="1"/>
              <a:t>byw</a:t>
            </a:r>
            <a:r>
              <a:rPr lang="en-US" i="1" dirty="0"/>
              <a:t> </a:t>
            </a:r>
            <a:r>
              <a:rPr lang="en-US" i="1" dirty="0" err="1"/>
              <a:t>mewn</a:t>
            </a:r>
            <a:r>
              <a:rPr lang="en-US" i="1" dirty="0"/>
              <a:t> </a:t>
            </a:r>
          </a:p>
          <a:p>
            <a:r>
              <a:rPr lang="en-US" dirty="0" err="1"/>
              <a:t>Dŵr</a:t>
            </a:r>
            <a:endParaRPr lang="en-US" dirty="0"/>
          </a:p>
          <a:p>
            <a:r>
              <a:rPr lang="en-US" dirty="0" err="1"/>
              <a:t>Deunydd</a:t>
            </a:r>
            <a:r>
              <a:rPr lang="en-US" dirty="0"/>
              <a:t> </a:t>
            </a:r>
            <a:r>
              <a:rPr lang="en-US" dirty="0" err="1"/>
              <a:t>organig</a:t>
            </a:r>
            <a:endParaRPr lang="en-US" dirty="0"/>
          </a:p>
          <a:p>
            <a:r>
              <a:rPr lang="en-US" dirty="0" err="1"/>
              <a:t>Pridd</a:t>
            </a:r>
            <a:endParaRPr lang="en-US" dirty="0"/>
          </a:p>
          <a:p>
            <a:r>
              <a:rPr lang="en-US" dirty="0" err="1"/>
              <a:t>Planhigion</a:t>
            </a:r>
            <a:r>
              <a:rPr lang="en-US" dirty="0"/>
              <a:t> </a:t>
            </a:r>
            <a:r>
              <a:rPr lang="en-US" dirty="0" err="1"/>
              <a:t>byw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Yn</a:t>
            </a:r>
            <a:r>
              <a:rPr lang="en-US" i="1" dirty="0"/>
              <a:t> </a:t>
            </a:r>
            <a:r>
              <a:rPr lang="en-US" i="1" dirty="0" err="1"/>
              <a:t>cael</a:t>
            </a:r>
            <a:r>
              <a:rPr lang="en-US" i="1" dirty="0"/>
              <a:t> </a:t>
            </a:r>
            <a:r>
              <a:rPr lang="en-US" i="1" dirty="0" err="1"/>
              <a:t>eu</a:t>
            </a:r>
            <a:r>
              <a:rPr lang="en-US" i="1" dirty="0"/>
              <a:t> </a:t>
            </a:r>
            <a:r>
              <a:rPr lang="en-US" i="1" dirty="0" err="1"/>
              <a:t>symud</a:t>
            </a:r>
            <a:r>
              <a:rPr lang="en-US" i="1" dirty="0"/>
              <a:t> </a:t>
            </a:r>
            <a:r>
              <a:rPr lang="en-US" i="1" dirty="0" err="1"/>
              <a:t>gan</a:t>
            </a:r>
            <a:endParaRPr lang="en-US" i="1" dirty="0"/>
          </a:p>
          <a:p>
            <a:r>
              <a:rPr lang="en-US" dirty="0" err="1"/>
              <a:t>Cerbydau</a:t>
            </a:r>
            <a:endParaRPr lang="en-US" dirty="0"/>
          </a:p>
          <a:p>
            <a:r>
              <a:rPr lang="en-US" dirty="0" err="1"/>
              <a:t>Symud</a:t>
            </a:r>
            <a:r>
              <a:rPr lang="en-US" dirty="0"/>
              <a:t> </a:t>
            </a:r>
            <a:r>
              <a:rPr lang="en-US" dirty="0" err="1"/>
              <a:t>deunydd</a:t>
            </a:r>
            <a:r>
              <a:rPr lang="en-US" dirty="0"/>
              <a:t> </a:t>
            </a:r>
            <a:r>
              <a:rPr lang="en-US" dirty="0" err="1"/>
              <a:t>organig</a:t>
            </a:r>
            <a:endParaRPr lang="en-US" dirty="0"/>
          </a:p>
          <a:p>
            <a:r>
              <a:rPr lang="en-US" dirty="0"/>
              <a:t>Offer a </a:t>
            </a:r>
            <a:r>
              <a:rPr lang="en-US" dirty="0" err="1"/>
              <a:t>pheiriannau</a:t>
            </a:r>
            <a:endParaRPr lang="en-US" dirty="0"/>
          </a:p>
          <a:p>
            <a:r>
              <a:rPr lang="en-US" dirty="0" err="1"/>
              <a:t>Symud</a:t>
            </a:r>
            <a:r>
              <a:rPr lang="en-US" dirty="0"/>
              <a:t> </a:t>
            </a:r>
            <a:r>
              <a:rPr lang="en-US" dirty="0" err="1"/>
              <a:t>planhigion</a:t>
            </a:r>
            <a:r>
              <a:rPr lang="en-US" dirty="0"/>
              <a:t> </a:t>
            </a:r>
            <a:r>
              <a:rPr lang="en-US" dirty="0" err="1"/>
              <a:t>byw</a:t>
            </a:r>
            <a:endParaRPr lang="en-US" dirty="0"/>
          </a:p>
          <a:p>
            <a:r>
              <a:rPr lang="en-US" dirty="0" err="1"/>
              <a:t>Esgidiau</a:t>
            </a:r>
            <a:r>
              <a:rPr lang="en-US" dirty="0"/>
              <a:t> a </a:t>
            </a:r>
            <a:r>
              <a:rPr lang="en-US" dirty="0" err="1"/>
              <a:t>dillad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Sy’n</a:t>
            </a:r>
            <a:r>
              <a:rPr lang="en-US" i="1" dirty="0"/>
              <a:t> </a:t>
            </a:r>
            <a:r>
              <a:rPr lang="en-US" i="1" dirty="0" err="1"/>
              <a:t>gallu</a:t>
            </a:r>
            <a:r>
              <a:rPr lang="en-US" i="1" dirty="0"/>
              <a:t> </a:t>
            </a:r>
            <a:r>
              <a:rPr lang="en-US" i="1" dirty="0" err="1"/>
              <a:t>gwasgaru</a:t>
            </a:r>
            <a:r>
              <a:rPr lang="en-US" i="1" dirty="0"/>
              <a:t> </a:t>
            </a:r>
            <a:r>
              <a:rPr lang="en-US" i="1" dirty="0" err="1"/>
              <a:t>heintiau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Gan </a:t>
            </a:r>
            <a:r>
              <a:rPr lang="en-US" i="1" dirty="0" err="1"/>
              <a:t>arwain</a:t>
            </a:r>
            <a:r>
              <a:rPr lang="en-US" i="1" dirty="0"/>
              <a:t> at</a:t>
            </a:r>
          </a:p>
        </p:txBody>
      </p:sp>
    </p:spTree>
    <p:extLst>
      <p:ext uri="{BB962C8B-B14F-4D97-AF65-F5344CB8AC3E}">
        <p14:creationId xmlns:p14="http://schemas.microsoft.com/office/powerpoint/2010/main" val="387872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5EEA-8534-4914-B617-3FBBAF16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648495"/>
          </a:xfrm>
        </p:spPr>
        <p:txBody>
          <a:bodyPr/>
          <a:lstStyle/>
          <a:p>
            <a:r>
              <a:rPr lang="en-GB" dirty="0" err="1"/>
              <a:t>Rhagor</a:t>
            </a:r>
            <a:r>
              <a:rPr lang="en-GB" dirty="0"/>
              <a:t> o </a:t>
            </a:r>
            <a:r>
              <a:rPr lang="en-GB" dirty="0" err="1"/>
              <a:t>wybodaeth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30C4-0B02-4CF5-8777-59A3F51FD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268760"/>
            <a:ext cx="8712200" cy="5328592"/>
          </a:xfrm>
        </p:spPr>
        <p:txBody>
          <a:bodyPr/>
          <a:lstStyle/>
          <a:p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hinsawdd</a:t>
            </a:r>
            <a:r>
              <a:rPr lang="en-GB" dirty="0"/>
              <a:t> a </a:t>
            </a:r>
            <a:r>
              <a:rPr lang="en-GB" dirty="0" err="1"/>
              <a:t>choed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www.forestsforthefuture.co.uk/</a:t>
            </a:r>
          </a:p>
          <a:p>
            <a:endParaRPr lang="en-GB" sz="1500" dirty="0"/>
          </a:p>
          <a:p>
            <a:r>
              <a:rPr lang="en-GB" dirty="0" err="1"/>
              <a:t>Iechyd</a:t>
            </a:r>
            <a:r>
              <a:rPr lang="en-GB" dirty="0"/>
              <a:t> </a:t>
            </a:r>
            <a:r>
              <a:rPr lang="en-GB" dirty="0" err="1"/>
              <a:t>coed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>
                <a:hlinkClick r:id="rId3"/>
              </a:rPr>
              <a:t>www.opalexplorenature.org/TreeSurvey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www.observatree.org.uk/</a:t>
            </a:r>
            <a:endParaRPr lang="en-GB" dirty="0"/>
          </a:p>
          <a:p>
            <a:endParaRPr lang="en-GB" sz="1500" dirty="0"/>
          </a:p>
          <a:p>
            <a:r>
              <a:rPr lang="en-GB" dirty="0" err="1"/>
              <a:t>Straeon</a:t>
            </a:r>
            <a:r>
              <a:rPr lang="en-GB" dirty="0"/>
              <a:t> am </a:t>
            </a:r>
            <a:r>
              <a:rPr lang="en-GB" dirty="0" err="1"/>
              <a:t>goed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accent4"/>
                </a:solidFill>
                <a:hlinkClick r:id="rId5"/>
              </a:rPr>
              <a:t>www.forestry.gov.uk/pdf/fcms128.pdf/$FILE/fcms128.pdf</a:t>
            </a:r>
            <a:endParaRPr lang="en-GB" u="sng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00" u="sng" dirty="0">
              <a:solidFill>
                <a:schemeClr val="accent4"/>
              </a:solidFill>
            </a:endParaRPr>
          </a:p>
          <a:p>
            <a:r>
              <a:rPr lang="en-GB" dirty="0" err="1">
                <a:solidFill>
                  <a:schemeClr val="accent1"/>
                </a:solidFill>
              </a:rPr>
              <a:t>Ffeithiau</a:t>
            </a:r>
            <a:r>
              <a:rPr lang="en-GB" dirty="0">
                <a:solidFill>
                  <a:schemeClr val="accent1"/>
                </a:solidFill>
              </a:rPr>
              <a:t> ac </a:t>
            </a:r>
            <a:r>
              <a:rPr lang="en-GB" dirty="0" err="1">
                <a:solidFill>
                  <a:schemeClr val="accent1"/>
                </a:solidFill>
              </a:rPr>
              <a:t>ystadegau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Coedwigoedd</a:t>
            </a:r>
            <a:r>
              <a:rPr lang="en-GB" dirty="0">
                <a:solidFill>
                  <a:schemeClr val="accent1"/>
                </a:solidFill>
              </a:rPr>
              <a:t> y DU </a:t>
            </a:r>
            <a:r>
              <a:rPr lang="en-GB" u="sng" dirty="0">
                <a:solidFill>
                  <a:schemeClr val="accent4"/>
                </a:solidFill>
                <a:hlinkClick r:id="rId6"/>
              </a:rPr>
              <a:t>www.forestresearch.gov.uk/tools-and-resources/statistics/forestry-statistics/</a:t>
            </a:r>
            <a:r>
              <a:rPr lang="en-GB" u="sng" dirty="0">
                <a:solidFill>
                  <a:schemeClr val="accent4"/>
                </a:solidFill>
              </a:rPr>
              <a:t> </a:t>
            </a:r>
          </a:p>
          <a:p>
            <a:endParaRPr lang="en-GB" sz="1500" dirty="0"/>
          </a:p>
          <a:p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Cadw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tx1"/>
                </a:solidFill>
                <a:hlinkClick r:id="rId7"/>
              </a:rPr>
              <a:t>www.woodlandtrust.org.uk/en/learning-kids/Pages/children.aspx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99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A8E9-13ED-4074-BDB7-D7C37BC2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556643"/>
          </a:xfrm>
        </p:spPr>
        <p:txBody>
          <a:bodyPr/>
          <a:lstStyle/>
          <a:p>
            <a:r>
              <a:rPr lang="en-GB" dirty="0" err="1"/>
              <a:t>Mathau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0B720-F54B-4EB1-A289-2BA5300F06E7}"/>
              </a:ext>
            </a:extLst>
          </p:cNvPr>
          <p:cNvSpPr txBox="1"/>
          <p:nvPr/>
        </p:nvSpPr>
        <p:spPr>
          <a:xfrm>
            <a:off x="323850" y="1700213"/>
            <a:ext cx="5832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1A5"/>
                </a:solidFill>
              </a:rPr>
              <a:t>600 </a:t>
            </a:r>
            <a:r>
              <a:rPr lang="en-GB" sz="2000" dirty="0" err="1">
                <a:solidFill>
                  <a:srgbClr val="0091A5"/>
                </a:solidFill>
              </a:rPr>
              <a:t>rhywogaeth</a:t>
            </a:r>
            <a:r>
              <a:rPr lang="en-GB" sz="2000" dirty="0">
                <a:solidFill>
                  <a:srgbClr val="0091A5"/>
                </a:solidFill>
              </a:rPr>
              <a:t> o </a:t>
            </a:r>
            <a:r>
              <a:rPr lang="en-GB" sz="2000" dirty="0" err="1">
                <a:solidFill>
                  <a:srgbClr val="0091A5"/>
                </a:solidFill>
              </a:rPr>
              <a:t>dderw</a:t>
            </a:r>
            <a:r>
              <a:rPr lang="en-GB" sz="2000" dirty="0">
                <a:solidFill>
                  <a:srgbClr val="0091A5"/>
                </a:solidFill>
              </a:rPr>
              <a:t> </a:t>
            </a:r>
            <a:r>
              <a:rPr lang="en-GB" sz="2000" dirty="0" err="1">
                <a:solidFill>
                  <a:srgbClr val="0091A5"/>
                </a:solidFill>
              </a:rPr>
              <a:t>ledled</a:t>
            </a:r>
            <a:r>
              <a:rPr lang="en-GB" sz="2000" dirty="0">
                <a:solidFill>
                  <a:srgbClr val="0091A5"/>
                </a:solidFill>
              </a:rPr>
              <a:t> y </a:t>
            </a:r>
            <a:r>
              <a:rPr lang="en-GB" sz="2000" dirty="0" err="1">
                <a:solidFill>
                  <a:srgbClr val="0091A5"/>
                </a:solidFill>
              </a:rPr>
              <a:t>byd</a:t>
            </a:r>
            <a:r>
              <a:rPr lang="en-GB" sz="2000" dirty="0">
                <a:solidFill>
                  <a:srgbClr val="0091A5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1A5"/>
                </a:solidFill>
              </a:rPr>
              <a:t>2 </a:t>
            </a:r>
            <a:r>
              <a:rPr lang="en-GB" sz="2000" dirty="0" err="1">
                <a:solidFill>
                  <a:srgbClr val="0091A5"/>
                </a:solidFill>
              </a:rPr>
              <a:t>rywogaeth</a:t>
            </a:r>
            <a:r>
              <a:rPr lang="en-GB" sz="2000" dirty="0">
                <a:solidFill>
                  <a:srgbClr val="0091A5"/>
                </a:solidFill>
              </a:rPr>
              <a:t> </a:t>
            </a:r>
            <a:r>
              <a:rPr lang="en-GB" sz="2000" dirty="0" err="1">
                <a:solidFill>
                  <a:srgbClr val="0091A5"/>
                </a:solidFill>
              </a:rPr>
              <a:t>gynhenid</a:t>
            </a:r>
            <a:r>
              <a:rPr lang="en-GB" sz="2000" dirty="0">
                <a:solidFill>
                  <a:srgbClr val="0091A5"/>
                </a:solidFill>
              </a:rPr>
              <a:t> </a:t>
            </a:r>
            <a:r>
              <a:rPr lang="en-GB" sz="2000" dirty="0" err="1">
                <a:solidFill>
                  <a:srgbClr val="0091A5"/>
                </a:solidFill>
              </a:rPr>
              <a:t>yng</a:t>
            </a:r>
            <a:r>
              <a:rPr lang="en-GB" sz="2000" dirty="0">
                <a:solidFill>
                  <a:srgbClr val="0091A5"/>
                </a:solidFill>
              </a:rPr>
              <a:t> </a:t>
            </a:r>
            <a:r>
              <a:rPr lang="en-GB" sz="2000" dirty="0" err="1">
                <a:solidFill>
                  <a:srgbClr val="0091A5"/>
                </a:solidFill>
              </a:rPr>
              <a:t>Nghymru</a:t>
            </a:r>
            <a:r>
              <a:rPr lang="en-GB" sz="2000" dirty="0">
                <a:solidFill>
                  <a:srgbClr val="0091A5"/>
                </a:solidFill>
              </a:rPr>
              <a:t>:</a:t>
            </a:r>
            <a:endParaRPr lang="en-GB" dirty="0"/>
          </a:p>
          <a:p>
            <a:pPr lvl="1"/>
            <a:endParaRPr lang="en-GB" i="1" dirty="0"/>
          </a:p>
        </p:txBody>
      </p:sp>
      <p:pic>
        <p:nvPicPr>
          <p:cNvPr id="10" name="Picture 9" descr="Image result for pedunculate acorn">
            <a:hlinkClick r:id="rId3"/>
            <a:extLst>
              <a:ext uri="{FF2B5EF4-FFF2-40B4-BE49-F238E27FC236}">
                <a16:creationId xmlns:a16="http://schemas.microsoft.com/office/drawing/2014/main" id="{55F96C38-E539-48B8-8BCF-348FF7E73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960118" cy="3188269"/>
          </a:xfrm>
          <a:prstGeom prst="rect">
            <a:avLst/>
          </a:prstGeom>
          <a:noFill/>
          <a:ln w="25400">
            <a:solidFill>
              <a:srgbClr val="009999"/>
            </a:solidFill>
          </a:ln>
        </p:spPr>
      </p:pic>
      <p:sp>
        <p:nvSpPr>
          <p:cNvPr id="11" name="Text Box 22">
            <a:extLst>
              <a:ext uri="{FF2B5EF4-FFF2-40B4-BE49-F238E27FC236}">
                <a16:creationId xmlns:a16="http://schemas.microsoft.com/office/drawing/2014/main" id="{230A64B7-97A1-41FD-A957-C2D81766BA22}"/>
              </a:ext>
            </a:extLst>
          </p:cNvPr>
          <p:cNvSpPr txBox="1"/>
          <p:nvPr/>
        </p:nvSpPr>
        <p:spPr>
          <a:xfrm>
            <a:off x="0" y="5893105"/>
            <a:ext cx="4283968" cy="68675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GB" dirty="0" err="1"/>
              <a:t>Derwen</a:t>
            </a:r>
            <a:r>
              <a:rPr lang="en-GB" dirty="0"/>
              <a:t> </a:t>
            </a:r>
            <a:r>
              <a:rPr lang="en-GB" dirty="0" err="1"/>
              <a:t>goesynnog</a:t>
            </a:r>
            <a:r>
              <a:rPr lang="en-GB" dirty="0"/>
              <a:t>: </a:t>
            </a:r>
          </a:p>
          <a:p>
            <a:pPr lvl="1"/>
            <a:r>
              <a:rPr lang="en-GB" i="1" dirty="0"/>
              <a:t>Quercus </a:t>
            </a:r>
            <a:r>
              <a:rPr lang="en-GB" i="1" dirty="0" err="1"/>
              <a:t>robur</a:t>
            </a:r>
            <a:endParaRPr lang="en-GB" i="1" dirty="0"/>
          </a:p>
        </p:txBody>
      </p:sp>
      <p:pic>
        <p:nvPicPr>
          <p:cNvPr id="12" name="Picture 11" descr="Image result for sessile oak acorns">
            <a:hlinkClick r:id="rId5"/>
            <a:extLst>
              <a:ext uri="{FF2B5EF4-FFF2-40B4-BE49-F238E27FC236}">
                <a16:creationId xmlns:a16="http://schemas.microsoft.com/office/drawing/2014/main" id="{9049E280-2097-4FB8-97CD-98FA8930D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4034158" cy="3188270"/>
          </a:xfrm>
          <a:prstGeom prst="rect">
            <a:avLst/>
          </a:prstGeom>
          <a:noFill/>
          <a:ln w="25400">
            <a:solidFill>
              <a:srgbClr val="009999"/>
            </a:solidFill>
          </a:ln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981D5498-C3CB-4506-AE05-13E1A1564F34}"/>
              </a:ext>
            </a:extLst>
          </p:cNvPr>
          <p:cNvSpPr txBox="1"/>
          <p:nvPr/>
        </p:nvSpPr>
        <p:spPr>
          <a:xfrm>
            <a:off x="4139952" y="5893105"/>
            <a:ext cx="4466206" cy="86862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GB" dirty="0" err="1"/>
              <a:t>Derwen</a:t>
            </a:r>
            <a:r>
              <a:rPr lang="en-GB" dirty="0"/>
              <a:t> di-goes: </a:t>
            </a:r>
            <a:r>
              <a:rPr lang="en-GB" i="1" dirty="0"/>
              <a:t>Quercus </a:t>
            </a:r>
            <a:r>
              <a:rPr lang="en-GB" i="1" dirty="0" err="1"/>
              <a:t>petraea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8816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Nodweddion</a:t>
            </a:r>
            <a:r>
              <a:rPr lang="en-GB" dirty="0"/>
              <a:t>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3384376" cy="5184576"/>
          </a:xfrm>
        </p:spPr>
        <p:txBody>
          <a:bodyPr/>
          <a:lstStyle/>
          <a:p>
            <a:r>
              <a:rPr lang="en-GB" sz="2000" dirty="0" err="1">
                <a:solidFill>
                  <a:schemeClr val="tx1"/>
                </a:solidFill>
              </a:rPr>
              <a:t>Mae’r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ddwy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rywogaeth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goed</a:t>
            </a:r>
            <a:r>
              <a:rPr lang="en-GB" sz="2000" dirty="0"/>
              <a:t> </a:t>
            </a:r>
            <a:r>
              <a:rPr lang="en-GB" sz="2000" dirty="0" err="1"/>
              <a:t>collddail</a:t>
            </a:r>
            <a:r>
              <a:rPr lang="en-GB" sz="2000" dirty="0"/>
              <a:t> (</a:t>
            </a:r>
            <a:r>
              <a:rPr lang="en-GB" sz="2000" dirty="0" err="1"/>
              <a:t>colli’u</a:t>
            </a:r>
            <a:r>
              <a:rPr lang="en-GB" sz="2000" dirty="0"/>
              <a:t> </a:t>
            </a:r>
            <a:r>
              <a:rPr lang="en-GB" sz="2000" dirty="0" err="1"/>
              <a:t>dail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yr</a:t>
            </a:r>
            <a:r>
              <a:rPr lang="en-GB" sz="2000" dirty="0"/>
              <a:t> </a:t>
            </a:r>
            <a:r>
              <a:rPr lang="en-GB" sz="2000" dirty="0" err="1"/>
              <a:t>hydref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tyfu’n</a:t>
            </a:r>
            <a:r>
              <a:rPr lang="en-GB" sz="2000" dirty="0"/>
              <a:t> </a:t>
            </a:r>
            <a:r>
              <a:rPr lang="en-GB" sz="2000" dirty="0" err="1"/>
              <a:t>araf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Angen</a:t>
            </a:r>
            <a:r>
              <a:rPr lang="en-GB" sz="2000" dirty="0"/>
              <a:t> bod </a:t>
            </a:r>
            <a:r>
              <a:rPr lang="en-GB" sz="2000" dirty="0" err="1"/>
              <a:t>mewn</a:t>
            </a:r>
            <a:r>
              <a:rPr lang="en-GB" sz="2000" dirty="0"/>
              <a:t> </a:t>
            </a:r>
            <a:r>
              <a:rPr lang="en-GB" sz="2000" dirty="0" err="1"/>
              <a:t>lle</a:t>
            </a:r>
            <a:r>
              <a:rPr lang="en-GB" sz="2000" dirty="0"/>
              <a:t> </a:t>
            </a:r>
            <a:r>
              <a:rPr lang="en-GB" sz="2000" dirty="0" err="1"/>
              <a:t>heulog</a:t>
            </a:r>
            <a:r>
              <a:rPr lang="en-GB" sz="2000" dirty="0"/>
              <a:t> </a:t>
            </a:r>
            <a:r>
              <a:rPr lang="en-GB" sz="2000" dirty="0" err="1"/>
              <a:t>er</a:t>
            </a:r>
            <a:r>
              <a:rPr lang="en-GB" sz="2000" dirty="0"/>
              <a:t> </a:t>
            </a:r>
            <a:r>
              <a:rPr lang="en-GB" sz="2000" dirty="0" err="1"/>
              <a:t>mwyn</a:t>
            </a:r>
            <a:r>
              <a:rPr lang="en-GB" sz="2000" dirty="0"/>
              <a:t> </a:t>
            </a:r>
            <a:r>
              <a:rPr lang="en-GB" sz="2000" dirty="0" err="1"/>
              <a:t>tyfu</a:t>
            </a: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casáu</a:t>
            </a:r>
            <a:r>
              <a:rPr lang="en-GB" sz="2000" dirty="0"/>
              <a:t> </a:t>
            </a:r>
            <a:r>
              <a:rPr lang="en-GB" sz="2000" dirty="0" err="1"/>
              <a:t>rhew</a:t>
            </a:r>
            <a:r>
              <a:rPr lang="en-GB" sz="2000" dirty="0"/>
              <a:t> a </a:t>
            </a:r>
            <a:r>
              <a:rPr lang="en-GB" sz="2000" dirty="0" err="1"/>
              <a:t>thywydd</a:t>
            </a:r>
            <a:r>
              <a:rPr lang="en-GB" sz="2000" dirty="0"/>
              <a:t> </a:t>
            </a:r>
            <a:r>
              <a:rPr lang="en-GB" sz="2000" dirty="0" err="1"/>
              <a:t>garw</a:t>
            </a:r>
            <a:r>
              <a:rPr lang="en-GB" sz="2000" dirty="0"/>
              <a:t> pan </a:t>
            </a:r>
            <a:r>
              <a:rPr lang="en-GB" sz="2000" dirty="0" err="1"/>
              <a:t>fyddan</a:t>
            </a:r>
            <a:r>
              <a:rPr lang="en-GB" sz="2000" dirty="0"/>
              <a:t> </a:t>
            </a:r>
            <a:r>
              <a:rPr lang="en-GB" sz="2000" dirty="0" err="1"/>
              <a:t>nhw’n</a:t>
            </a:r>
            <a:r>
              <a:rPr lang="en-GB" sz="2000" dirty="0"/>
              <a:t> </a:t>
            </a:r>
            <a:r>
              <a:rPr lang="en-GB" sz="2000" dirty="0" err="1"/>
              <a:t>ifanc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27417-3F89-4DA2-96BD-180B777C5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93" y="1989138"/>
            <a:ext cx="4992157" cy="37441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25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4B1F-68D6-4247-B150-4B4004AC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50"/>
            <a:ext cx="6581775" cy="661422"/>
          </a:xfrm>
        </p:spPr>
        <p:txBody>
          <a:bodyPr/>
          <a:lstStyle/>
          <a:p>
            <a:r>
              <a:rPr lang="en-GB" dirty="0" err="1"/>
              <a:t>Nodweddion</a:t>
            </a:r>
            <a:r>
              <a:rPr lang="en-GB" dirty="0"/>
              <a:t>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D078DB-4D2C-4CB7-8139-FF236B44F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16059"/>
            <a:ext cx="4243366" cy="2839961"/>
          </a:xfr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78F90-E870-4343-8A3B-3CB1752FD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6059"/>
            <a:ext cx="4243366" cy="2839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49F76D-85F6-4003-9BFA-03F8016CBAA1}"/>
              </a:ext>
            </a:extLst>
          </p:cNvPr>
          <p:cNvSpPr txBox="1"/>
          <p:nvPr/>
        </p:nvSpPr>
        <p:spPr>
          <a:xfrm>
            <a:off x="19107" y="1517299"/>
            <a:ext cx="64803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91A5"/>
                </a:solidFill>
              </a:rPr>
              <a:t>Cryf</a:t>
            </a:r>
            <a:r>
              <a:rPr lang="en-GB" sz="2000" b="1" dirty="0">
                <a:solidFill>
                  <a:srgbClr val="0091A5"/>
                </a:solidFill>
              </a:rPr>
              <a:t> a </a:t>
            </a:r>
            <a:r>
              <a:rPr lang="en-GB" sz="2000" b="1" dirty="0" err="1">
                <a:solidFill>
                  <a:srgbClr val="0091A5"/>
                </a:solidFill>
              </a:rPr>
              <a:t>thal</a:t>
            </a:r>
            <a:endParaRPr lang="en-GB" sz="2000" b="1" dirty="0">
              <a:solidFill>
                <a:srgbClr val="0091A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0091A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91A5"/>
                </a:solidFill>
              </a:rPr>
              <a:t>Coron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siâp</a:t>
            </a:r>
            <a:r>
              <a:rPr lang="en-GB" sz="2000" b="1" dirty="0">
                <a:solidFill>
                  <a:srgbClr val="0091A5"/>
                </a:solidFill>
              </a:rPr>
              <a:t> </a:t>
            </a:r>
            <a:r>
              <a:rPr lang="en-GB" sz="2000" b="1" dirty="0" err="1">
                <a:solidFill>
                  <a:srgbClr val="0091A5"/>
                </a:solidFill>
              </a:rPr>
              <a:t>cromen</a:t>
            </a:r>
            <a:endParaRPr lang="en-GB" sz="2000" b="1" dirty="0">
              <a:solidFill>
                <a:srgbClr val="0091A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0091A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91A5"/>
                </a:solidFill>
              </a:rPr>
              <a:t>Taldra</a:t>
            </a:r>
            <a:r>
              <a:rPr lang="en-GB" sz="2000" b="1" dirty="0">
                <a:solidFill>
                  <a:srgbClr val="0091A5"/>
                </a:solidFill>
              </a:rPr>
              <a:t>: 16 – 40 </a:t>
            </a:r>
            <a:r>
              <a:rPr lang="en-GB" sz="2000" b="1" dirty="0" err="1">
                <a:solidFill>
                  <a:srgbClr val="0091A5"/>
                </a:solidFill>
              </a:rPr>
              <a:t>metr</a:t>
            </a:r>
            <a:endParaRPr lang="en-GB" sz="2000" b="1" dirty="0">
              <a:solidFill>
                <a:srgbClr val="0091A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0091A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91A5"/>
                </a:solidFill>
              </a:rPr>
              <a:t>Cylchedd</a:t>
            </a:r>
            <a:r>
              <a:rPr lang="en-GB" sz="2000" b="1" dirty="0">
                <a:solidFill>
                  <a:srgbClr val="0091A5"/>
                </a:solidFill>
              </a:rPr>
              <a:t>: 2 – 12 </a:t>
            </a:r>
            <a:r>
              <a:rPr lang="en-GB" sz="2000" b="1" dirty="0" err="1">
                <a:solidFill>
                  <a:srgbClr val="0091A5"/>
                </a:solidFill>
              </a:rPr>
              <a:t>metr</a:t>
            </a:r>
            <a:endParaRPr lang="en-GB" sz="2000" b="1" dirty="0">
              <a:solidFill>
                <a:srgbClr val="0091A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9CD76-3CB1-421E-98EF-995431ABCFDE}"/>
              </a:ext>
            </a:extLst>
          </p:cNvPr>
          <p:cNvSpPr txBox="1"/>
          <p:nvPr/>
        </p:nvSpPr>
        <p:spPr>
          <a:xfrm>
            <a:off x="4283969" y="1760595"/>
            <a:ext cx="4625434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Fideo’n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dangos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blwyddyn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ym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mywyd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derwen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coesynnog</a:t>
            </a:r>
            <a:r>
              <a:rPr lang="en-GB" b="1" dirty="0">
                <a:solidFill>
                  <a:schemeClr val="bg1"/>
                </a:solidFill>
              </a:rPr>
              <a:t>. 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rgbClr val="82D2F0"/>
                </a:solidFill>
                <a:hlinkClick r:id="rId5"/>
              </a:rPr>
              <a:t>www.youtube.com/watch?v=zdKYWiVy9FY</a:t>
            </a:r>
            <a:endParaRPr lang="en-GB" dirty="0">
              <a:solidFill>
                <a:srgbClr val="82D2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0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DA6D-F4F7-4F58-B4FA-5151C150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1" y="404665"/>
            <a:ext cx="6581775" cy="707886"/>
          </a:xfrm>
        </p:spPr>
        <p:txBody>
          <a:bodyPr/>
          <a:lstStyle/>
          <a:p>
            <a:r>
              <a:rPr lang="en-GB" dirty="0" err="1"/>
              <a:t>Gwasgaru</a:t>
            </a:r>
            <a:r>
              <a:rPr lang="en-GB" dirty="0"/>
              <a:t> had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20E10C-9585-44C1-AEDF-14709C655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" y="1125167"/>
            <a:ext cx="3240741" cy="2430555"/>
          </a:xfr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18CEF-685C-458F-86C0-C4BE019FFE47}"/>
              </a:ext>
            </a:extLst>
          </p:cNvPr>
          <p:cNvSpPr txBox="1"/>
          <p:nvPr/>
        </p:nvSpPr>
        <p:spPr>
          <a:xfrm>
            <a:off x="222151" y="3501431"/>
            <a:ext cx="323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Derwen</a:t>
            </a:r>
            <a:r>
              <a:rPr lang="en-GB" sz="2000" dirty="0"/>
              <a:t> </a:t>
            </a:r>
            <a:r>
              <a:rPr lang="en-GB" sz="2000" dirty="0" err="1"/>
              <a:t>mes</a:t>
            </a:r>
            <a:r>
              <a:rPr lang="en-GB" sz="2000" dirty="0"/>
              <a:t> </a:t>
            </a:r>
            <a:r>
              <a:rPr lang="en-GB" sz="2000" dirty="0" err="1"/>
              <a:t>coesynnog</a:t>
            </a:r>
            <a:endParaRPr lang="en-GB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A8B537-ACA0-4F21-80AA-24E9A14F9AA1}"/>
              </a:ext>
            </a:extLst>
          </p:cNvPr>
          <p:cNvGrpSpPr/>
          <p:nvPr/>
        </p:nvGrpSpPr>
        <p:grpSpPr>
          <a:xfrm>
            <a:off x="294481" y="3861471"/>
            <a:ext cx="3240038" cy="2776374"/>
            <a:chOff x="323850" y="3933056"/>
            <a:chExt cx="3240038" cy="27763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CEEA86-3E58-4CBC-BB2D-DD98BE8C3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02" y="3933056"/>
              <a:ext cx="3237786" cy="24283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943440-3254-478A-831F-78110862A74D}"/>
                </a:ext>
              </a:extLst>
            </p:cNvPr>
            <p:cNvSpPr txBox="1"/>
            <p:nvPr/>
          </p:nvSpPr>
          <p:spPr>
            <a:xfrm>
              <a:off x="323850" y="6309320"/>
              <a:ext cx="3240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/>
                <a:t>Derwen</a:t>
              </a:r>
              <a:r>
                <a:rPr lang="en-GB" sz="2000" dirty="0"/>
                <a:t> </a:t>
              </a:r>
              <a:r>
                <a:rPr lang="en-GB" sz="2000" dirty="0" err="1"/>
                <a:t>mes</a:t>
              </a:r>
              <a:r>
                <a:rPr lang="en-GB" sz="2000" dirty="0"/>
                <a:t> di-goes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0B60A60-391C-4DE1-9A2B-C352033AF6EE}"/>
              </a:ext>
            </a:extLst>
          </p:cNvPr>
          <p:cNvGrpSpPr/>
          <p:nvPr/>
        </p:nvGrpSpPr>
        <p:grpSpPr>
          <a:xfrm>
            <a:off x="3724507" y="1836800"/>
            <a:ext cx="5311543" cy="3421595"/>
            <a:chOff x="4082772" y="1784764"/>
            <a:chExt cx="5311543" cy="34215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400F28-D522-47D4-9AD1-75D960E9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886" y="1784764"/>
              <a:ext cx="4572000" cy="304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643734-67AA-4513-82C0-62E2CC803E31}"/>
                </a:ext>
              </a:extLst>
            </p:cNvPr>
            <p:cNvSpPr txBox="1"/>
            <p:nvPr/>
          </p:nvSpPr>
          <p:spPr>
            <a:xfrm>
              <a:off x="4082772" y="4806249"/>
              <a:ext cx="5311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/>
                <a:t>Bydd</a:t>
              </a:r>
              <a:r>
                <a:rPr lang="en-GB" sz="2000" dirty="0"/>
                <a:t> </a:t>
              </a:r>
              <a:r>
                <a:rPr lang="en-GB" sz="2000" dirty="0" err="1"/>
                <a:t>sgrech</a:t>
              </a:r>
              <a:r>
                <a:rPr lang="en-GB" sz="2000" dirty="0"/>
                <a:t> y </a:t>
              </a:r>
              <a:r>
                <a:rPr lang="en-GB" sz="2000" dirty="0" err="1"/>
                <a:t>coed</a:t>
              </a:r>
              <a:r>
                <a:rPr lang="en-GB" sz="2000" dirty="0"/>
                <a:t> </a:t>
              </a:r>
              <a:r>
                <a:rPr lang="en-GB" sz="2000" dirty="0" err="1"/>
                <a:t>yn</a:t>
              </a:r>
              <a:r>
                <a:rPr lang="en-GB" sz="2000" dirty="0"/>
                <a:t> </a:t>
              </a:r>
              <a:r>
                <a:rPr lang="en-GB" sz="2000" dirty="0" err="1"/>
                <a:t>helpu</a:t>
              </a:r>
              <a:r>
                <a:rPr lang="en-GB" sz="2000" dirty="0"/>
                <a:t> </a:t>
              </a:r>
              <a:r>
                <a:rPr lang="en-GB" sz="2000" dirty="0" err="1"/>
                <a:t>i</a:t>
              </a:r>
              <a:r>
                <a:rPr lang="en-GB" sz="2000" dirty="0"/>
                <a:t> </a:t>
              </a:r>
              <a:r>
                <a:rPr lang="en-GB" sz="2000" dirty="0" err="1"/>
                <a:t>wasgaru</a:t>
              </a:r>
              <a:r>
                <a:rPr lang="en-GB" sz="2000" dirty="0"/>
                <a:t> </a:t>
              </a:r>
              <a:r>
                <a:rPr lang="en-GB" sz="2000" dirty="0" err="1"/>
                <a:t>mes</a:t>
              </a:r>
              <a:endParaRPr lang="en-GB" sz="20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40E90E5-17BA-4565-AD48-8CD3E0A84FFB}"/>
              </a:ext>
            </a:extLst>
          </p:cNvPr>
          <p:cNvSpPr txBox="1"/>
          <p:nvPr/>
        </p:nvSpPr>
        <p:spPr>
          <a:xfrm>
            <a:off x="3609101" y="5393899"/>
            <a:ext cx="5426949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Fideo</a:t>
            </a:r>
            <a:r>
              <a:rPr lang="en-GB" b="1" dirty="0">
                <a:solidFill>
                  <a:schemeClr val="bg1"/>
                </a:solidFill>
              </a:rPr>
              <a:t> o </a:t>
            </a:r>
            <a:r>
              <a:rPr lang="en-GB" b="1" dirty="0" err="1">
                <a:solidFill>
                  <a:schemeClr val="bg1"/>
                </a:solidFill>
              </a:rPr>
              <a:t>sgrech</a:t>
            </a:r>
            <a:r>
              <a:rPr lang="en-GB" b="1" dirty="0">
                <a:solidFill>
                  <a:schemeClr val="bg1"/>
                </a:solidFill>
              </a:rPr>
              <a:t> y </a:t>
            </a:r>
            <a:r>
              <a:rPr lang="en-GB" b="1" dirty="0" err="1">
                <a:solidFill>
                  <a:schemeClr val="bg1"/>
                </a:solidFill>
              </a:rPr>
              <a:t>coed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yn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casglu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mes</a:t>
            </a:r>
            <a:r>
              <a:rPr lang="en-GB" b="1" dirty="0">
                <a:solidFill>
                  <a:schemeClr val="bg1"/>
                </a:solidFill>
              </a:rPr>
              <a:t>: 2.13 </a:t>
            </a:r>
            <a:r>
              <a:rPr lang="en-GB" b="1" dirty="0" err="1">
                <a:solidFill>
                  <a:schemeClr val="bg1"/>
                </a:solidFill>
              </a:rPr>
              <a:t>munud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 action="ppaction://hlinksldjump"/>
              </a:rPr>
              <a:t>https://www.youtube.com/watch?v=02m3OAYY2nU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47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1FB8-8FA2-46FA-8A12-34A97795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720503"/>
          </a:xfrm>
        </p:spPr>
        <p:txBody>
          <a:bodyPr/>
          <a:lstStyle/>
          <a:p>
            <a:r>
              <a:rPr lang="en-GB" dirty="0" err="1"/>
              <a:t>Blynyddoedd</a:t>
            </a:r>
            <a:r>
              <a:rPr lang="en-GB" dirty="0"/>
              <a:t> </a:t>
            </a:r>
            <a:r>
              <a:rPr lang="en-GB" dirty="0" err="1"/>
              <a:t>toreithiog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9DD235-94FD-4F9A-AC83-0B804996E5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232594"/>
            <a:ext cx="4168775" cy="2772669"/>
          </a:xfrm>
          <a:ln>
            <a:solidFill>
              <a:schemeClr val="accent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9F36E8-C371-4D53-A403-40AF80D837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16224"/>
            <a:ext cx="2448272" cy="3264362"/>
          </a:xfr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78789-AA60-4CEE-A7C2-38B5B3650FE1}"/>
              </a:ext>
            </a:extLst>
          </p:cNvPr>
          <p:cNvSpPr txBox="1"/>
          <p:nvPr/>
        </p:nvSpPr>
        <p:spPr>
          <a:xfrm>
            <a:off x="5724128" y="2492896"/>
            <a:ext cx="2808312" cy="21544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bg1"/>
                </a:solidFill>
              </a:rPr>
              <a:t>Fideo</a:t>
            </a:r>
            <a:r>
              <a:rPr lang="en-GB" sz="2000" b="1" dirty="0">
                <a:solidFill>
                  <a:schemeClr val="bg1"/>
                </a:solidFill>
              </a:rPr>
              <a:t> o </a:t>
            </a:r>
            <a:r>
              <a:rPr lang="en-GB" sz="2000" b="1" dirty="0" err="1">
                <a:solidFill>
                  <a:schemeClr val="bg1"/>
                </a:solidFill>
              </a:rPr>
              <a:t>fesen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yn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egino</a:t>
            </a:r>
            <a:r>
              <a:rPr lang="en-GB" sz="2000" b="1" dirty="0">
                <a:solidFill>
                  <a:schemeClr val="bg1"/>
                </a:solidFill>
              </a:rPr>
              <a:t>, </a:t>
            </a:r>
            <a:r>
              <a:rPr lang="en-GB" sz="2000" b="1" dirty="0" err="1">
                <a:solidFill>
                  <a:schemeClr val="bg1"/>
                </a:solidFill>
              </a:rPr>
              <a:t>wedi’i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ffilmio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dros</a:t>
            </a:r>
            <a:r>
              <a:rPr lang="en-GB" sz="2000" b="1" dirty="0">
                <a:solidFill>
                  <a:schemeClr val="bg1"/>
                </a:solidFill>
              </a:rPr>
              <a:t> 8 mis –- 1.26 </a:t>
            </a:r>
            <a:r>
              <a:rPr lang="en-GB" sz="2000" b="1" dirty="0" err="1">
                <a:solidFill>
                  <a:schemeClr val="bg1"/>
                </a:solidFill>
              </a:rPr>
              <a:t>munud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https://www.youtube.com/watch?v=ijmMA9hlo00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34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2DD6-42B7-4FE3-986C-6339D97E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646281"/>
          </a:xfrm>
        </p:spPr>
        <p:txBody>
          <a:bodyPr/>
          <a:lstStyle/>
          <a:p>
            <a:r>
              <a:rPr lang="en-GB" dirty="0" err="1"/>
              <a:t>Gwerth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fywyd</a:t>
            </a:r>
            <a:r>
              <a:rPr lang="en-GB" dirty="0"/>
              <a:t> </a:t>
            </a:r>
            <a:r>
              <a:rPr lang="en-GB" dirty="0" err="1"/>
              <a:t>gwyllt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960D12-37F4-4E16-AEFE-7A1AAD297F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95" y="1267051"/>
            <a:ext cx="3746020" cy="2809516"/>
          </a:xfrm>
          <a:ln>
            <a:solidFill>
              <a:schemeClr val="accent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5F4D3C-B0D7-45DF-86DA-00EE4AED1C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5013176"/>
            <a:ext cx="2520358" cy="1680239"/>
          </a:xfr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9D010-0844-496F-B195-4227C7E49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5" y="3212976"/>
            <a:ext cx="2544744" cy="1696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C0FF0C-B77C-4734-835A-22867936D2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0" y="1423783"/>
            <a:ext cx="2520358" cy="1685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7E3C59-9C6A-4194-BB8B-E8F0CE8AB5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14" y="4221088"/>
            <a:ext cx="3749501" cy="24723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78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FD90-D447-4487-86F4-E3C74344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504479"/>
          </a:xfrm>
        </p:spPr>
        <p:txBody>
          <a:bodyPr/>
          <a:lstStyle/>
          <a:p>
            <a:r>
              <a:rPr lang="en-GB" dirty="0"/>
              <a:t>Y </a:t>
            </a:r>
            <a:r>
              <a:rPr lang="en-GB" dirty="0" err="1"/>
              <a:t>dderwen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chwedloniaeth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178291-0443-41BA-8C68-CFB127C0E3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6" y="1484313"/>
            <a:ext cx="3552122" cy="2368081"/>
          </a:xfrm>
          <a:ln>
            <a:solidFill>
              <a:srgbClr val="0091A5"/>
            </a:solidFill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544BE2C-A8FE-4076-A27B-410AAB0C88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6" y="4149080"/>
            <a:ext cx="3552122" cy="1776061"/>
          </a:xfrm>
          <a:ln>
            <a:solidFill>
              <a:srgbClr val="0091A5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62E1BF-288B-4B37-AB55-BF7E02FEF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77" y="2573087"/>
            <a:ext cx="4534317" cy="2952030"/>
          </a:xfrm>
          <a:prstGeom prst="rect">
            <a:avLst/>
          </a:prstGeom>
          <a:ln>
            <a:solidFill>
              <a:srgbClr val="0091A5"/>
            </a:solidFill>
          </a:ln>
        </p:spPr>
      </p:pic>
    </p:spTree>
    <p:extLst>
      <p:ext uri="{BB962C8B-B14F-4D97-AF65-F5344CB8AC3E}">
        <p14:creationId xmlns:p14="http://schemas.microsoft.com/office/powerpoint/2010/main" val="377088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11B9-9090-4DEC-8EE4-30D63ECB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49"/>
            <a:ext cx="6581775" cy="432471"/>
          </a:xfrm>
        </p:spPr>
        <p:txBody>
          <a:bodyPr/>
          <a:lstStyle/>
          <a:p>
            <a:r>
              <a:rPr lang="en-GB" dirty="0" err="1"/>
              <a:t>Sut</a:t>
            </a:r>
            <a:r>
              <a:rPr lang="en-GB" dirty="0"/>
              <a:t> y </a:t>
            </a:r>
            <a:r>
              <a:rPr lang="en-GB" dirty="0" err="1"/>
              <a:t>defnyddir</a:t>
            </a:r>
            <a:r>
              <a:rPr lang="en-GB" dirty="0"/>
              <a:t> </a:t>
            </a:r>
            <a:r>
              <a:rPr lang="en-GB" dirty="0" err="1"/>
              <a:t>derwen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E4F672-A6A6-4628-9208-859A46E85B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8" y="4249834"/>
            <a:ext cx="2564014" cy="1679848"/>
          </a:xfr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0842EC-4D0F-41B5-9929-0491A6926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00" y="4249834"/>
            <a:ext cx="2519772" cy="1679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2AC306-D58D-4C2E-8907-64A5C7EEE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4" y="1087190"/>
            <a:ext cx="2001133" cy="2984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BB8779B0-0EA4-4F73-A8E6-06937589B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0" y="2708920"/>
            <a:ext cx="2038386" cy="1358924"/>
          </a:xfrm>
          <a:ln>
            <a:solidFill>
              <a:srgbClr val="0091A5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E2F43B-CB8A-4A27-BC34-9073FF051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25" y="4221088"/>
            <a:ext cx="2519772" cy="1694390"/>
          </a:xfrm>
          <a:prstGeom prst="rect">
            <a:avLst/>
          </a:prstGeom>
          <a:ln>
            <a:solidFill>
              <a:srgbClr val="0091A5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24044EA-9177-43AE-8811-804A9B983D68}"/>
              </a:ext>
            </a:extLst>
          </p:cNvPr>
          <p:cNvSpPr txBox="1"/>
          <p:nvPr/>
        </p:nvSpPr>
        <p:spPr>
          <a:xfrm>
            <a:off x="323849" y="6108152"/>
            <a:ext cx="8514323" cy="646331"/>
          </a:xfrm>
          <a:prstGeom prst="rect">
            <a:avLst/>
          </a:prstGeom>
          <a:solidFill>
            <a:srgbClr val="0091A5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Gwyliwch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dderwen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yn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cael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phrosesu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mewn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melin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lifio</a:t>
            </a:r>
            <a:r>
              <a:rPr lang="en-GB" dirty="0">
                <a:solidFill>
                  <a:schemeClr val="bg1"/>
                </a:solidFill>
              </a:rPr>
              <a:t> 8.57 </a:t>
            </a:r>
            <a:r>
              <a:rPr lang="en-GB" dirty="0" err="1">
                <a:solidFill>
                  <a:schemeClr val="bg1"/>
                </a:solidFill>
              </a:rPr>
              <a:t>munud</a:t>
            </a:r>
            <a:r>
              <a:rPr lang="en-GB" dirty="0">
                <a:solidFill>
                  <a:schemeClr val="bg1"/>
                </a:solidFill>
              </a:rPr>
              <a:t>: </a:t>
            </a:r>
          </a:p>
          <a:p>
            <a:r>
              <a:rPr lang="en-GB" dirty="0">
                <a:solidFill>
                  <a:schemeClr val="accent4"/>
                </a:solidFill>
                <a:hlinkClick r:id="rId8"/>
              </a:rPr>
              <a:t>www.youtube.com/watch?v=yigFtAuUPDE&amp;t=40s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9CF31-6EB6-4D43-BE1F-2127A11B16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1827661"/>
            <a:ext cx="3096344" cy="22494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F2074-C8B6-49D9-A278-FB66C242E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70" y="1084071"/>
            <a:ext cx="2038386" cy="14808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03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PowerPoint English 2010.potx [Last saved by user]" id="{29C6F97D-034A-4B64-B438-08271F2DE0E1}" vid="{17006DBD-E933-4CE6-9732-AC257D4C01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ACCE-1952201413-701</_dlc_DocId>
    <_dlc_DocIdUrl xmlns="9be56660-2c31-41ef-bc00-23e72f632f2a">
      <Url>https://cyfoethnaturiolcymru.sharepoint.com/teams/are/esd/twe/_layouts/15/DocIdRedir.aspx?ID=ACCE-1952201413-701</Url>
      <Description>ACCE-1952201413-701</Description>
    </_dlc_DocIdUrl>
  </documentManagement>
</p:properties>
</file>

<file path=customXml/item4.xml><?xml version="1.0" encoding="utf-8"?>
<?mso-contentType ?>
<SharedContentType xmlns="Microsoft.SharePoint.Taxonomy.ContentTypeSync" SourceId="78499d3b-94a8-4059-8763-489d4400b14a" ContentTypeId="0x01010067EB80C5FE939D4A9B3D8BA62129B7F503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B9103149B87BDB43AA81178D369EF9DB" ma:contentTypeVersion="64" ma:contentTypeDescription="" ma:contentTypeScope="" ma:versionID="cb539811c900da881c0efc107ed7effc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787d2c663290cb73b343b35e1ed78485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20901-2C88-46D4-802F-207043020B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48B140-5CA6-44B1-B95E-8158E9000B4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863021D-F80B-4F53-AE58-2DDF0C179AEB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9be56660-2c31-41ef-bc00-23e72f632f2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8B522DC-D1F5-4911-BA7D-98C5C1AFCB2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0DE4D4D1-DDEF-4479-8904-A5C02A316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English 2010</Template>
  <TotalTime>807</TotalTime>
  <Words>2494</Words>
  <Application>Microsoft Office PowerPoint</Application>
  <PresentationFormat>On-screen Show (4:3)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NRW PPT 2010 Final</vt:lpstr>
      <vt:lpstr>  Rhoi Sylw i’r Dderwen     </vt:lpstr>
      <vt:lpstr>Mathau</vt:lpstr>
      <vt:lpstr>Nodweddion: </vt:lpstr>
      <vt:lpstr>Nodweddion:</vt:lpstr>
      <vt:lpstr>Gwasgaru had</vt:lpstr>
      <vt:lpstr>Blynyddoedd toreithiog</vt:lpstr>
      <vt:lpstr>Gwerth i fywyd gwyllt</vt:lpstr>
      <vt:lpstr>Y dderwen mewn chwedloniaeth</vt:lpstr>
      <vt:lpstr>Sut y defnyddir derwen</vt:lpstr>
      <vt:lpstr>Plaon a chlefydau’r dderwen</vt:lpstr>
      <vt:lpstr>Plaon a chlefydau’r dderwen</vt:lpstr>
      <vt:lpstr>Cadw pethau’n lân</vt:lpstr>
      <vt:lpstr>Rhagor o wybodaeth:</vt:lpstr>
    </vt:vector>
  </TitlesOfParts>
  <Company>Forestry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</dc:title>
  <dc:creator>Hughes, Ffion</dc:creator>
  <cp:lastModifiedBy>Evans, Alison</cp:lastModifiedBy>
  <cp:revision>72</cp:revision>
  <cp:lastPrinted>2013-11-04T14:44:29Z</cp:lastPrinted>
  <dcterms:created xsi:type="dcterms:W3CDTF">2017-09-27T11:04:45Z</dcterms:created>
  <dcterms:modified xsi:type="dcterms:W3CDTF">2018-09-10T14:10:30Z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0x01010067EB80C5FE939D4A9B3D8BA62129B7F50300B9103149B87BDB43AA81178D369EF9DB</vt:lpwstr>
  </property>
  <property fmtid="{D5CDD505-2E9C-101B-9397-08002B2CF9AE}" pid="3" name="_dlc_DocIdItemGuid">
    <vt:lpwstr>93ed6446-2ec8-453a-9eff-99ca2d19b838</vt:lpwstr>
  </property>
</Properties>
</file>